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19.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2.png" ContentType="image/png"/>
  <Override PartName="/ppt/media/image11.png" ContentType="image/png"/>
  <Override PartName="/ppt/media/image17.png" ContentType="image/png"/>
  <Override PartName="/ppt/media/image8.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Lst>
  <p:notesMasterIdLst>
    <p:notesMasterId r:id="rId24"/>
  </p:notes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notesMaster" Target="notesMasters/notesMaster1.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16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16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65" name="PlaceHolder 4"/>
          <p:cNvSpPr>
            <a:spLocks noGrp="1"/>
          </p:cNvSpPr>
          <p:nvPr>
            <p:ph type="dt" idx="67"/>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66" name="PlaceHolder 5"/>
          <p:cNvSpPr>
            <a:spLocks noGrp="1"/>
          </p:cNvSpPr>
          <p:nvPr>
            <p:ph type="ftr" idx="68"/>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7" name="PlaceHolder 6"/>
          <p:cNvSpPr>
            <a:spLocks noGrp="1"/>
          </p:cNvSpPr>
          <p:nvPr>
            <p:ph type="sldNum" idx="69"/>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013C1E94-367A-48F2-B905-5DFA0DA85DA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216000" y="812520"/>
            <a:ext cx="7116120" cy="3998160"/>
          </a:xfrm>
          <a:prstGeom prst="rect">
            <a:avLst/>
          </a:prstGeom>
          <a:ln w="0">
            <a:noFill/>
          </a:ln>
        </p:spPr>
      </p:sp>
      <p:sp>
        <p:nvSpPr>
          <p:cNvPr id="273"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What *you* can do to resist and reform our digital media landscapes. </a:t>
            </a:r>
            <a:endParaRPr b="0" lang="en-GB" sz="20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216000" y="812520"/>
            <a:ext cx="7120440" cy="4002480"/>
          </a:xfrm>
          <a:prstGeom prst="rect">
            <a:avLst/>
          </a:prstGeom>
          <a:ln w="0">
            <a:noFill/>
          </a:ln>
        </p:spPr>
      </p:sp>
      <p:sp>
        <p:nvSpPr>
          <p:cNvPr id="287"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engage critically and ethically. </a:t>
            </a:r>
            <a:endParaRPr b="0" lang="en-GB" sz="20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000" y="812520"/>
            <a:ext cx="7123320" cy="4005360"/>
          </a:xfrm>
          <a:prstGeom prst="rect">
            <a:avLst/>
          </a:prstGeom>
          <a:ln w="0">
            <a:noFill/>
          </a:ln>
        </p:spPr>
      </p:sp>
      <p:sp>
        <p:nvSpPr>
          <p:cNvPr id="289"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also created a 5-day media literacy challenge just for you.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I clearly defined the goal for each day, with clearly defined steps.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216000" y="812520"/>
            <a:ext cx="7123320" cy="4005360"/>
          </a:xfrm>
          <a:prstGeom prst="rect">
            <a:avLst/>
          </a:prstGeom>
          <a:ln w="0">
            <a:noFill/>
          </a:ln>
        </p:spPr>
      </p:sp>
      <p:sp>
        <p:nvSpPr>
          <p:cNvPr id="291"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hope this challenge will be useful to you. </a:t>
            </a:r>
            <a:endParaRPr b="0" lang="en-GB"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216000" y="812520"/>
            <a:ext cx="7123320" cy="4005360"/>
          </a:xfrm>
          <a:prstGeom prst="rect">
            <a:avLst/>
          </a:prstGeom>
          <a:ln w="0">
            <a:noFill/>
          </a:ln>
        </p:spPr>
      </p:sp>
      <p:sp>
        <p:nvSpPr>
          <p:cNvPr id="293"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 </a:t>
            </a:r>
            <a:endParaRPr b="0" lang="en-GB"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216000" y="812520"/>
            <a:ext cx="7119720" cy="4001760"/>
          </a:xfrm>
          <a:prstGeom prst="rect">
            <a:avLst/>
          </a:prstGeom>
          <a:ln w="0">
            <a:noFill/>
          </a:ln>
        </p:spPr>
      </p:sp>
      <p:sp>
        <p:nvSpPr>
          <p:cNvPr id="275"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 will quickly</a:t>
            </a:r>
            <a:r>
              <a:rPr b="0" lang="en-GB" sz="2000" spc="-1" strike="noStrike">
                <a:solidFill>
                  <a:srgbClr val="c9211e"/>
                </a:solidFill>
                <a:latin typeface="Arial"/>
              </a:rPr>
              <a:t> glossing over … overview of all the things … </a:t>
            </a:r>
            <a:r>
              <a:rPr b="0" lang="en-GB" sz="2000" spc="-1" strike="noStrike">
                <a:solidFill>
                  <a:srgbClr val="000000"/>
                </a:solidFill>
                <a:latin typeface="Arial"/>
              </a:rPr>
              <a:t>show you what I prepared for you – for the NerdNite audience specifically. You can get all resources and tips and links and academic literature from this talk on my website. I will provide link and QR code at the end.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a:t>
            </a:r>
            <a:r>
              <a:rPr b="0" lang="en-GB" sz="2000" spc="-1" strike="noStrike">
                <a:solidFill>
                  <a:srgbClr val="000000"/>
                </a:solidFill>
                <a:latin typeface="Arial"/>
              </a:rPr>
              <a:t>.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 will very quickly go over these resources so you know they exist. Let’s go. </a:t>
            </a:r>
            <a:endParaRPr b="0" lang="en-GB"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216000" y="812520"/>
            <a:ext cx="7120440" cy="4002480"/>
          </a:xfrm>
          <a:prstGeom prst="rect">
            <a:avLst/>
          </a:prstGeom>
          <a:ln w="0">
            <a:noFill/>
          </a:ln>
        </p:spPr>
      </p:sp>
      <p:sp>
        <p:nvSpPr>
          <p:cNvPr id="295"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want to thank you for your attention and … Any questions? </a:t>
            </a:r>
            <a:endParaRPr b="0" lang="en-GB"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16120" cy="3998160"/>
          </a:xfrm>
          <a:prstGeom prst="rect">
            <a:avLst/>
          </a:prstGeom>
          <a:ln w="0">
            <a:noFill/>
          </a:ln>
        </p:spPr>
      </p:sp>
      <p:sp>
        <p:nvSpPr>
          <p:cNvPr id="277"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And the tools and techniques I share with you today are applicable across all media, not only social media or YouTube. </a:t>
            </a:r>
            <a:endParaRPr b="0" lang="en-GB"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720" y="-2160"/>
            <a:ext cx="0" cy="0"/>
          </a:xfrm>
          <a:prstGeom prst="rect">
            <a:avLst/>
          </a:prstGeom>
          <a:ln w="0">
            <a:noFill/>
          </a:ln>
        </p:spPr>
      </p:sp>
      <p:sp>
        <p:nvSpPr>
          <p:cNvPr id="279"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First of all, understand the source of your information. I describe why it matters, how to do it, and I provide tools and tips to getting you started. </a:t>
            </a:r>
            <a:endParaRPr b="0" lang="en-GB"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720" y="-2160"/>
            <a:ext cx="0" cy="0"/>
          </a:xfrm>
          <a:prstGeom prst="rect">
            <a:avLst/>
          </a:prstGeom>
          <a:ln w="0">
            <a:noFill/>
          </a:ln>
        </p:spPr>
      </p:sp>
      <p:sp>
        <p:nvSpPr>
          <p:cNvPr id="281"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Second, verify information.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In the spirit of Media Literacy, I challenge you to check out the resources I provide and make up your own mind about what the scientific literature says. Or find your own sources! </a:t>
            </a:r>
            <a:endParaRPr b="0" lang="en-GB"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000" y="812520"/>
            <a:ext cx="7120440" cy="4002480"/>
          </a:xfrm>
          <a:prstGeom prst="rect">
            <a:avLst/>
          </a:prstGeom>
          <a:ln w="0">
            <a:noFill/>
          </a:ln>
        </p:spPr>
      </p:sp>
      <p:sp>
        <p:nvSpPr>
          <p:cNvPr id="283"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Analyse the message. </a:t>
            </a:r>
            <a:endParaRPr b="0" lang="en-GB" sz="18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0440" cy="4002480"/>
          </a:xfrm>
          <a:prstGeom prst="rect">
            <a:avLst/>
          </a:prstGeom>
          <a:ln w="0">
            <a:noFill/>
          </a:ln>
        </p:spPr>
      </p:sp>
      <p:sp>
        <p:nvSpPr>
          <p:cNvPr id="285"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Fourth, recognise bias and perspective.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Recognize that every piece of media has bias. Consider the perspective of the creators and how it might influence the message. Be aware of political, cultural, and economic factors that can shape news reporting, advertising, or content creation.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4984CC6-CAC3-49F7-9AC7-FDE1B3590F81}"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3"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74"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8D6F56F8-3F44-447D-AB51-1CC2387548C6}" type="slidenum">
              <a:t>&lt;#&gt;</a:t>
            </a:fld>
          </a:p>
        </p:txBody>
      </p:sp>
      <p:sp>
        <p:nvSpPr>
          <p:cNvPr id="7" name="PlaceHolder 6"/>
          <p:cNvSpPr>
            <a:spLocks noGrp="1"/>
          </p:cNvSpPr>
          <p:nvPr>
            <p:ph type="dt" idx="30"/>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0">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504000" y="1326600"/>
            <a:ext cx="280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C53B18CF-1292-49ED-AA87-D1337816672A}" type="slidenum">
              <a:t>&lt;#&gt;</a:t>
            </a:fld>
          </a:p>
        </p:txBody>
      </p:sp>
      <p:sp>
        <p:nvSpPr>
          <p:cNvPr id="6" name="PlaceHolder 5"/>
          <p:cNvSpPr>
            <a:spLocks noGrp="1"/>
          </p:cNvSpPr>
          <p:nvPr>
            <p:ph type="dt" idx="3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1">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9"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90"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CE06C823-2808-4D09-8779-A90F1BE47053}" type="slidenum">
              <a:t>&lt;#&gt;</a:t>
            </a:fld>
          </a:p>
        </p:txBody>
      </p:sp>
      <p:sp>
        <p:nvSpPr>
          <p:cNvPr id="7" name="PlaceHolder 6"/>
          <p:cNvSpPr>
            <a:spLocks noGrp="1"/>
          </p:cNvSpPr>
          <p:nvPr>
            <p:ph type="dt" idx="36"/>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2">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6"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C8D0054C-6276-4670-BE52-8A6A147EE226}" type="slidenum">
              <a:t>&lt;#&gt;</a:t>
            </a:fld>
          </a:p>
        </p:txBody>
      </p:sp>
      <p:sp>
        <p:nvSpPr>
          <p:cNvPr id="6" name="PlaceHolder 5"/>
          <p:cNvSpPr>
            <a:spLocks noGrp="1"/>
          </p:cNvSpPr>
          <p:nvPr>
            <p:ph type="dt" idx="39"/>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3">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4"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105"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B24B7D57-BC40-43CA-9D73-CCBC9DF206F9}" type="slidenum">
              <a:t>&lt;#&gt;</a:t>
            </a:fld>
          </a:p>
        </p:txBody>
      </p:sp>
      <p:sp>
        <p:nvSpPr>
          <p:cNvPr id="7" name="PlaceHolder 6"/>
          <p:cNvSpPr>
            <a:spLocks noGrp="1"/>
          </p:cNvSpPr>
          <p:nvPr>
            <p:ph type="dt" idx="42"/>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4">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1"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EF7D152E-9C28-47E2-BDDC-7EB35FCB56C7}"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5">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7"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3DE18B51-22C1-4DC2-ABE0-BF5FF71FE4DF}" type="slidenum">
              <a:t>&lt;#&gt;</a:t>
            </a:fld>
          </a:p>
        </p:txBody>
      </p:sp>
      <p:sp>
        <p:nvSpPr>
          <p:cNvPr id="6" name="PlaceHolder 5"/>
          <p:cNvSpPr>
            <a:spLocks noGrp="1"/>
          </p:cNvSpPr>
          <p:nvPr>
            <p:ph type="dt" idx="48"/>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6">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5"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126"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FE509E82-FA41-42F1-9DA8-1AA92EEE029B}" type="slidenum">
              <a:t>&lt;#&gt;</a:t>
            </a:fld>
          </a:p>
        </p:txBody>
      </p:sp>
      <p:sp>
        <p:nvSpPr>
          <p:cNvPr id="7" name="PlaceHolder 6"/>
          <p:cNvSpPr>
            <a:spLocks noGrp="1"/>
          </p:cNvSpPr>
          <p:nvPr>
            <p:ph type="dt" idx="51"/>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7">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4"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135"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3"/>
          </p:nvPr>
        </p:nvSpPr>
        <p:spPr/>
        <p:txBody>
          <a:bodyPr/>
          <a:p>
            <a:fld id="{9CC27C14-F085-484C-9F04-7391660F8868}" type="slidenum">
              <a:t>&lt;#&gt;</a:t>
            </a:fld>
          </a:p>
        </p:txBody>
      </p:sp>
      <p:sp>
        <p:nvSpPr>
          <p:cNvPr id="7" name="PlaceHolder 6"/>
          <p:cNvSpPr>
            <a:spLocks noGrp="1"/>
          </p:cNvSpPr>
          <p:nvPr>
            <p:ph type="dt" idx="54"/>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8">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1"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0DC113EF-1708-4C0E-8BD6-1D051E17328A}" type="slidenum">
              <a:t>&lt;#&gt;</a:t>
            </a:fld>
          </a:p>
        </p:txBody>
      </p:sp>
      <p:sp>
        <p:nvSpPr>
          <p:cNvPr id="6" name="PlaceHolder 5"/>
          <p:cNvSpPr>
            <a:spLocks noGrp="1"/>
          </p:cNvSpPr>
          <p:nvPr>
            <p:ph type="dt" idx="57"/>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1A56FEF-7166-46E9-B487-86E25EEEE2E6}"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8" name="PlaceHolder 2"/>
          <p:cNvSpPr>
            <a:spLocks noGrp="1"/>
          </p:cNvSpPr>
          <p:nvPr>
            <p:ph/>
          </p:nvPr>
        </p:nvSpPr>
        <p:spPr>
          <a:xfrm>
            <a:off x="504000" y="1326600"/>
            <a:ext cx="280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6A95BE29-36EB-4371-8B3A-3BF39B48C2F6}" type="slidenum">
              <a:t>&lt;#&gt;</a:t>
            </a:fld>
          </a:p>
        </p:txBody>
      </p:sp>
      <p:sp>
        <p:nvSpPr>
          <p:cNvPr id="6" name="PlaceHolder 5"/>
          <p:cNvSpPr>
            <a:spLocks noGrp="1"/>
          </p:cNvSpPr>
          <p:nvPr>
            <p:ph type="dt" idx="60"/>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0">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4"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A0EE28C8-705D-4A6F-A963-ECD02CE9F195}" type="slidenum">
              <a:t>&lt;#&gt;</a:t>
            </a:fld>
          </a:p>
        </p:txBody>
      </p:sp>
      <p:sp>
        <p:nvSpPr>
          <p:cNvPr id="6" name="PlaceHolder 5"/>
          <p:cNvSpPr>
            <a:spLocks noGrp="1"/>
          </p:cNvSpPr>
          <p:nvPr>
            <p:ph type="dt" idx="63"/>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0_">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1"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DA0B9692-F4C1-4835-A582-BB344C033007}" type="slidenum">
              <a:t>&lt;#&gt;</a:t>
            </a:fld>
          </a:p>
        </p:txBody>
      </p:sp>
      <p:sp>
        <p:nvSpPr>
          <p:cNvPr id="6" name="PlaceHolder 5"/>
          <p:cNvSpPr>
            <a:spLocks noGrp="1"/>
          </p:cNvSpPr>
          <p:nvPr>
            <p:ph type="dt" idx="66"/>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20"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727E276-1486-4618-89A7-6F881743E101}"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 name="PlaceHolder 2"/>
          <p:cNvSpPr>
            <a:spLocks noGrp="1"/>
          </p:cNvSpPr>
          <p:nvPr>
            <p:ph/>
          </p:nvPr>
        </p:nvSpPr>
        <p:spPr>
          <a:xfrm>
            <a:off x="504000" y="1326600"/>
            <a:ext cx="280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017DC10A-0800-4CE3-B234-A5BA831E2153}" type="slidenum">
              <a:t>&lt;#&gt;</a:t>
            </a:fld>
          </a:p>
        </p:txBody>
      </p:sp>
      <p:sp>
        <p:nvSpPr>
          <p:cNvPr id="6" name="PlaceHolder 5"/>
          <p:cNvSpPr>
            <a:spLocks noGrp="1"/>
          </p:cNvSpPr>
          <p:nvPr>
            <p:ph type="dt" idx="12"/>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436E72B-FA03-4A9F-A447-2BC8CF48941E}" type="slidenum">
              <a:t>&lt;#&gt;</a:t>
            </a:fld>
          </a:p>
        </p:txBody>
      </p:sp>
      <p:sp>
        <p:nvSpPr>
          <p:cNvPr id="7" name="PlaceHolder 6"/>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45"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51ECD2E-B9E1-4971-BA27-EF43D0EC9174}" type="slidenum">
              <a:t>&lt;#&gt;</a:t>
            </a:fld>
          </a:p>
        </p:txBody>
      </p:sp>
      <p:sp>
        <p:nvSpPr>
          <p:cNvPr id="7" name="PlaceHolder 6"/>
          <p:cNvSpPr>
            <a:spLocks noGrp="1"/>
          </p:cNvSpPr>
          <p:nvPr>
            <p:ph type="dt" idx="18"/>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6">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1" name="PlaceHolder 2"/>
          <p:cNvSpPr>
            <a:spLocks noGrp="1"/>
          </p:cNvSpPr>
          <p:nvPr>
            <p:ph type="subTitle"/>
          </p:nvPr>
        </p:nvSpPr>
        <p:spPr>
          <a:xfrm>
            <a:off x="504000" y="-905040"/>
            <a:ext cx="28080" cy="7748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78820FE0-ACEE-4CFA-B595-BA605624A40A}" type="slidenum">
              <a:t>&lt;#&gt;</a:t>
            </a:fld>
          </a:p>
        </p:txBody>
      </p:sp>
      <p:sp>
        <p:nvSpPr>
          <p:cNvPr id="6" name="PlaceHolder 5"/>
          <p:cNvSpPr>
            <a:spLocks noGrp="1"/>
          </p:cNvSpPr>
          <p:nvPr>
            <p:ph type="dt" idx="2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50400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60" name="PlaceHolder 3"/>
          <p:cNvSpPr>
            <a:spLocks noGrp="1"/>
          </p:cNvSpPr>
          <p:nvPr>
            <p:ph/>
          </p:nvPr>
        </p:nvSpPr>
        <p:spPr>
          <a:xfrm>
            <a:off x="518760" y="1326600"/>
            <a:ext cx="13680" cy="3284640"/>
          </a:xfrm>
          <a:prstGeom prst="rect">
            <a:avLst/>
          </a:prstGeom>
          <a:noFill/>
          <a:ln w="0">
            <a:noFill/>
          </a:ln>
        </p:spPr>
        <p:txBody>
          <a:bodyPr lIns="0" rIns="0" tIns="0" bIns="0" anchor="t">
            <a:normAutofit fontScale="40621"/>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892413E7-33AF-4FF0-8323-B4322C1BE477}" type="slidenum">
              <a:t>&lt;#&gt;</a:t>
            </a:fld>
          </a:p>
        </p:txBody>
      </p:sp>
      <p:sp>
        <p:nvSpPr>
          <p:cNvPr id="7" name="PlaceHolder 6"/>
          <p:cNvSpPr>
            <a:spLocks noGrp="1"/>
          </p:cNvSpPr>
          <p:nvPr>
            <p:ph type="dt" idx="24"/>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62EFB6BD-B769-42DA-98F3-7BF15ADBC38F}" type="slidenum">
              <a:t>&lt;#&gt;</a:t>
            </a:fld>
          </a:p>
        </p:txBody>
      </p:sp>
      <p:sp>
        <p:nvSpPr>
          <p:cNvPr id="4" name="PlaceHolder 3"/>
          <p:cNvSpPr>
            <a:spLocks noGrp="1"/>
          </p:cNvSpPr>
          <p:nvPr>
            <p:ph type="dt" idx="27"/>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 name="PlaceHolder 2"/>
          <p:cNvSpPr>
            <a:spLocks noGrp="1"/>
          </p:cNvSpPr>
          <p:nvPr>
            <p:ph type="ftr" idx="1"/>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 </a:t>
            </a:r>
            <a:endParaRPr b="0" lang="en-GB" sz="1400" spc="-1" strike="noStrike">
              <a:solidFill>
                <a:srgbClr val="000000"/>
              </a:solidFill>
              <a:latin typeface="Times New Roman"/>
            </a:endParaRPr>
          </a:p>
        </p:txBody>
      </p:sp>
      <p:sp>
        <p:nvSpPr>
          <p:cNvPr id="2" name="PlaceHolder 3"/>
          <p:cNvSpPr>
            <a:spLocks noGrp="1"/>
          </p:cNvSpPr>
          <p:nvPr>
            <p:ph type="sldNum" idx="2"/>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BAD30C4-9406-4758-A8A8-30F65185EDE4}" type="slidenum">
              <a:rPr b="0" lang="en-GB" sz="1400" spc="-1" strike="noStrike">
                <a:solidFill>
                  <a:srgbClr val="000000"/>
                </a:solidFill>
                <a:latin typeface="Times New Roman"/>
              </a:rPr>
              <a:t>20</a:t>
            </a:fld>
            <a:endParaRPr b="0" lang="en-GB" sz="1400" spc="-1" strike="noStrike">
              <a:solidFill>
                <a:srgbClr val="000000"/>
              </a:solidFill>
              <a:latin typeface="Times New Roman"/>
            </a:endParaRPr>
          </a:p>
        </p:txBody>
      </p:sp>
      <p:sp>
        <p:nvSpPr>
          <p:cNvPr id="3" name="PlaceHolder 4"/>
          <p:cNvSpPr>
            <a:spLocks noGrp="1"/>
          </p:cNvSpPr>
          <p:nvPr>
            <p:ph type="dt" idx="3"/>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 </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7"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8"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9" name="PlaceHolder 4"/>
          <p:cNvSpPr>
            <a:spLocks noGrp="1"/>
          </p:cNvSpPr>
          <p:nvPr>
            <p:ph type="ftr" idx="28"/>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0" name="PlaceHolder 5"/>
          <p:cNvSpPr>
            <a:spLocks noGrp="1"/>
          </p:cNvSpPr>
          <p:nvPr>
            <p:ph type="sldNum" idx="29"/>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B3B758B-D49F-4B13-99AC-359296EF647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71" name="PlaceHolder 6"/>
          <p:cNvSpPr>
            <a:spLocks noGrp="1"/>
          </p:cNvSpPr>
          <p:nvPr>
            <p:ph type="dt" idx="30"/>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6" name="PlaceHolder 2"/>
          <p:cNvSpPr>
            <a:spLocks noGrp="1"/>
          </p:cNvSpPr>
          <p:nvPr>
            <p:ph type="body"/>
          </p:nvPr>
        </p:nvSpPr>
        <p:spPr>
          <a:xfrm>
            <a:off x="504000" y="1326600"/>
            <a:ext cx="5832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7" name="PlaceHolder 3"/>
          <p:cNvSpPr>
            <a:spLocks noGrp="1"/>
          </p:cNvSpPr>
          <p:nvPr>
            <p:ph type="ftr" idx="31"/>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8" name="PlaceHolder 4"/>
          <p:cNvSpPr>
            <a:spLocks noGrp="1"/>
          </p:cNvSpPr>
          <p:nvPr>
            <p:ph type="sldNum" idx="32"/>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9514DA78-7C10-4E29-9DDA-963712636A4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79" name="PlaceHolder 5"/>
          <p:cNvSpPr>
            <a:spLocks noGrp="1"/>
          </p:cNvSpPr>
          <p:nvPr>
            <p:ph type="dt" idx="33"/>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3"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4"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5" name="PlaceHolder 4"/>
          <p:cNvSpPr>
            <a:spLocks noGrp="1"/>
          </p:cNvSpPr>
          <p:nvPr>
            <p:ph type="ftr" idx="34"/>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86" name="PlaceHolder 5"/>
          <p:cNvSpPr>
            <a:spLocks noGrp="1"/>
          </p:cNvSpPr>
          <p:nvPr>
            <p:ph type="sldNum" idx="35"/>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6A16A702-05B2-4996-92A1-12A3D3683E91}"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87" name="PlaceHolder 6"/>
          <p:cNvSpPr>
            <a:spLocks noGrp="1"/>
          </p:cNvSpPr>
          <p:nvPr>
            <p:ph type="dt" idx="36"/>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2" name="PlaceHolder 2"/>
          <p:cNvSpPr>
            <a:spLocks noGrp="1"/>
          </p:cNvSpPr>
          <p:nvPr>
            <p:ph type="ftr" idx="37"/>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3" name="PlaceHolder 3"/>
          <p:cNvSpPr>
            <a:spLocks noGrp="1"/>
          </p:cNvSpPr>
          <p:nvPr>
            <p:ph type="sldNum" idx="38"/>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7D7DA15B-D4FA-4D57-B0CA-C6E9E1BBA82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94" name="PlaceHolder 4"/>
          <p:cNvSpPr>
            <a:spLocks noGrp="1"/>
          </p:cNvSpPr>
          <p:nvPr>
            <p:ph type="dt" idx="39"/>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8"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9"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0" name="PlaceHolder 4"/>
          <p:cNvSpPr>
            <a:spLocks noGrp="1"/>
          </p:cNvSpPr>
          <p:nvPr>
            <p:ph type="ftr" idx="40"/>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1" name="PlaceHolder 5"/>
          <p:cNvSpPr>
            <a:spLocks noGrp="1"/>
          </p:cNvSpPr>
          <p:nvPr>
            <p:ph type="sldNum" idx="41"/>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67056E3-92F7-4D72-8E17-69D67C7BE5D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2" name="PlaceHolder 6"/>
          <p:cNvSpPr>
            <a:spLocks noGrp="1"/>
          </p:cNvSpPr>
          <p:nvPr>
            <p:ph type="dt" idx="42"/>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7" name="PlaceHolder 2"/>
          <p:cNvSpPr>
            <a:spLocks noGrp="1"/>
          </p:cNvSpPr>
          <p:nvPr>
            <p:ph type="ftr" idx="43"/>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8" name="PlaceHolder 3"/>
          <p:cNvSpPr>
            <a:spLocks noGrp="1"/>
          </p:cNvSpPr>
          <p:nvPr>
            <p:ph type="sldNum" idx="44"/>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C42C78D-1DB3-4BEF-9A60-940526FBFED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9" name="PlaceHolder 4"/>
          <p:cNvSpPr>
            <a:spLocks noGrp="1"/>
          </p:cNvSpPr>
          <p:nvPr>
            <p:ph type="dt" idx="45"/>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3" name="PlaceHolder 2"/>
          <p:cNvSpPr>
            <a:spLocks noGrp="1"/>
          </p:cNvSpPr>
          <p:nvPr>
            <p:ph type="ftr" idx="46"/>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14" name="PlaceHolder 3"/>
          <p:cNvSpPr>
            <a:spLocks noGrp="1"/>
          </p:cNvSpPr>
          <p:nvPr>
            <p:ph type="sldNum" idx="47"/>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846AA13-4426-45D7-994F-3DEB7DFA9CB7}"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15" name="PlaceHolder 4"/>
          <p:cNvSpPr>
            <a:spLocks noGrp="1"/>
          </p:cNvSpPr>
          <p:nvPr>
            <p:ph type="dt" idx="48"/>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9"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0"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1" name="PlaceHolder 4"/>
          <p:cNvSpPr>
            <a:spLocks noGrp="1"/>
          </p:cNvSpPr>
          <p:nvPr>
            <p:ph type="ftr" idx="49"/>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22" name="PlaceHolder 5"/>
          <p:cNvSpPr>
            <a:spLocks noGrp="1"/>
          </p:cNvSpPr>
          <p:nvPr>
            <p:ph type="sldNum" idx="50"/>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B981D1D-73D9-4CE2-AF1A-647A9913CC4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23" name="PlaceHolder 6"/>
          <p:cNvSpPr>
            <a:spLocks noGrp="1"/>
          </p:cNvSpPr>
          <p:nvPr>
            <p:ph type="dt" idx="51"/>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8"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9"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0" name="PlaceHolder 4"/>
          <p:cNvSpPr>
            <a:spLocks noGrp="1"/>
          </p:cNvSpPr>
          <p:nvPr>
            <p:ph type="ftr" idx="52"/>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1" name="PlaceHolder 5"/>
          <p:cNvSpPr>
            <a:spLocks noGrp="1"/>
          </p:cNvSpPr>
          <p:nvPr>
            <p:ph type="sldNum" idx="53"/>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C5D8502-33FC-4511-95A3-68068C5F942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2" name="PlaceHolder 6"/>
          <p:cNvSpPr>
            <a:spLocks noGrp="1"/>
          </p:cNvSpPr>
          <p:nvPr>
            <p:ph type="dt" idx="54"/>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7" name="PlaceHolder 2"/>
          <p:cNvSpPr>
            <a:spLocks noGrp="1"/>
          </p:cNvSpPr>
          <p:nvPr>
            <p:ph type="ftr" idx="55"/>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8" name="PlaceHolder 3"/>
          <p:cNvSpPr>
            <a:spLocks noGrp="1"/>
          </p:cNvSpPr>
          <p:nvPr>
            <p:ph type="sldNum" idx="56"/>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7C543F30-ED4B-4575-907F-6F36F577B53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9" name="PlaceHolder 4"/>
          <p:cNvSpPr>
            <a:spLocks noGrp="1"/>
          </p:cNvSpPr>
          <p:nvPr>
            <p:ph type="dt" idx="57"/>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 name="PlaceHolder 2"/>
          <p:cNvSpPr>
            <a:spLocks noGrp="1"/>
          </p:cNvSpPr>
          <p:nvPr>
            <p:ph type="ftr" idx="4"/>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8" name="PlaceHolder 3"/>
          <p:cNvSpPr>
            <a:spLocks noGrp="1"/>
          </p:cNvSpPr>
          <p:nvPr>
            <p:ph type="sldNum" idx="5"/>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960B253-A5C3-41A8-9B9F-E7A0ADF016D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9" name="PlaceHolder 4"/>
          <p:cNvSpPr>
            <a:spLocks noGrp="1"/>
          </p:cNvSpPr>
          <p:nvPr>
            <p:ph type="dt" idx="6"/>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43" name="PlaceHolder 2"/>
          <p:cNvSpPr>
            <a:spLocks noGrp="1"/>
          </p:cNvSpPr>
          <p:nvPr>
            <p:ph type="body"/>
          </p:nvPr>
        </p:nvSpPr>
        <p:spPr>
          <a:xfrm>
            <a:off x="504000" y="1326600"/>
            <a:ext cx="5832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4" name="PlaceHolder 3"/>
          <p:cNvSpPr>
            <a:spLocks noGrp="1"/>
          </p:cNvSpPr>
          <p:nvPr>
            <p:ph type="ftr" idx="58"/>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45" name="PlaceHolder 4"/>
          <p:cNvSpPr>
            <a:spLocks noGrp="1"/>
          </p:cNvSpPr>
          <p:nvPr>
            <p:ph type="sldNum" idx="59"/>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8CC5FF5-E6C1-4E8F-A542-EACD3E9C460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46" name="PlaceHolder 5"/>
          <p:cNvSpPr>
            <a:spLocks noGrp="1"/>
          </p:cNvSpPr>
          <p:nvPr>
            <p:ph type="dt" idx="60"/>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0" name="PlaceHolder 2"/>
          <p:cNvSpPr>
            <a:spLocks noGrp="1"/>
          </p:cNvSpPr>
          <p:nvPr>
            <p:ph type="ftr" idx="61"/>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51" name="PlaceHolder 3"/>
          <p:cNvSpPr>
            <a:spLocks noGrp="1"/>
          </p:cNvSpPr>
          <p:nvPr>
            <p:ph type="sldNum" idx="62"/>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D895313-9C06-4C1F-878B-BAE0A4D9E84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52" name="PlaceHolder 4"/>
          <p:cNvSpPr>
            <a:spLocks noGrp="1"/>
          </p:cNvSpPr>
          <p:nvPr>
            <p:ph type="dt" idx="63"/>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6" name="PlaceHolder 2"/>
          <p:cNvSpPr>
            <a:spLocks noGrp="1"/>
          </p:cNvSpPr>
          <p:nvPr>
            <p:ph type="ftr" idx="64"/>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57" name="PlaceHolder 3"/>
          <p:cNvSpPr>
            <a:spLocks noGrp="1"/>
          </p:cNvSpPr>
          <p:nvPr>
            <p:ph type="sldNum" idx="65"/>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C9ABDBB-7B34-494B-AE21-9CE571D65C9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58" name="PlaceHolder 4"/>
          <p:cNvSpPr>
            <a:spLocks noGrp="1"/>
          </p:cNvSpPr>
          <p:nvPr>
            <p:ph type="dt" idx="66"/>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5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5" name="PlaceHolder 4"/>
          <p:cNvSpPr>
            <a:spLocks noGrp="1"/>
          </p:cNvSpPr>
          <p:nvPr>
            <p:ph type="ftr" idx="7"/>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 name="PlaceHolder 5"/>
          <p:cNvSpPr>
            <a:spLocks noGrp="1"/>
          </p:cNvSpPr>
          <p:nvPr>
            <p:ph type="sldNum" idx="8"/>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E3086277-489E-46F7-A59A-352CEECB660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7" name="PlaceHolder 6"/>
          <p:cNvSpPr>
            <a:spLocks noGrp="1"/>
          </p:cNvSpPr>
          <p:nvPr>
            <p:ph type="dt" idx="9"/>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 name="PlaceHolder 2"/>
          <p:cNvSpPr>
            <a:spLocks noGrp="1"/>
          </p:cNvSpPr>
          <p:nvPr>
            <p:ph type="body"/>
          </p:nvPr>
        </p:nvSpPr>
        <p:spPr>
          <a:xfrm>
            <a:off x="504000" y="1326600"/>
            <a:ext cx="5832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 name="PlaceHolder 3"/>
          <p:cNvSpPr>
            <a:spLocks noGrp="1"/>
          </p:cNvSpPr>
          <p:nvPr>
            <p:ph type="ftr" idx="10"/>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4" name="PlaceHolder 4"/>
          <p:cNvSpPr>
            <a:spLocks noGrp="1"/>
          </p:cNvSpPr>
          <p:nvPr>
            <p:ph type="sldNum" idx="11"/>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873864E-C329-4314-95FD-A7CD982C9F2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5" name="PlaceHolder 5"/>
          <p:cNvSpPr>
            <a:spLocks noGrp="1"/>
          </p:cNvSpPr>
          <p:nvPr>
            <p:ph type="dt" idx="12"/>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9"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0"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1" name="PlaceHolder 4"/>
          <p:cNvSpPr>
            <a:spLocks noGrp="1"/>
          </p:cNvSpPr>
          <p:nvPr>
            <p:ph type="ftr" idx="13"/>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2" name="PlaceHolder 5"/>
          <p:cNvSpPr>
            <a:spLocks noGrp="1"/>
          </p:cNvSpPr>
          <p:nvPr>
            <p:ph type="sldNum" idx="14"/>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9F1275B-3FAC-47D1-99EC-6D5A9A278EA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33" name="PlaceHolder 6"/>
          <p:cNvSpPr>
            <a:spLocks noGrp="1"/>
          </p:cNvSpPr>
          <p:nvPr>
            <p:ph type="dt" idx="15"/>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8"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0" name="PlaceHolder 4"/>
          <p:cNvSpPr>
            <a:spLocks noGrp="1"/>
          </p:cNvSpPr>
          <p:nvPr>
            <p:ph type="ftr" idx="16"/>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1" name="PlaceHolder 5"/>
          <p:cNvSpPr>
            <a:spLocks noGrp="1"/>
          </p:cNvSpPr>
          <p:nvPr>
            <p:ph type="sldNum" idx="17"/>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F2C9DBF-9EFB-4155-AD3A-2969A59797F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2" name="PlaceHolder 6"/>
          <p:cNvSpPr>
            <a:spLocks noGrp="1"/>
          </p:cNvSpPr>
          <p:nvPr>
            <p:ph type="dt" idx="18"/>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7" name="PlaceHolder 2"/>
          <p:cNvSpPr>
            <a:spLocks noGrp="1"/>
          </p:cNvSpPr>
          <p:nvPr>
            <p:ph type="ftr" idx="19"/>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8" name="PlaceHolder 3"/>
          <p:cNvSpPr>
            <a:spLocks noGrp="1"/>
          </p:cNvSpPr>
          <p:nvPr>
            <p:ph type="sldNum" idx="20"/>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FC159BD-EF8C-48FA-8FD1-069EB708978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9" name="PlaceHolder 4"/>
          <p:cNvSpPr>
            <a:spLocks noGrp="1"/>
          </p:cNvSpPr>
          <p:nvPr>
            <p:ph type="dt" idx="21"/>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3" name="PlaceHolder 2"/>
          <p:cNvSpPr>
            <a:spLocks noGrp="1"/>
          </p:cNvSpPr>
          <p:nvPr>
            <p:ph type="body"/>
          </p:nvPr>
        </p:nvSpPr>
        <p:spPr>
          <a:xfrm>
            <a:off x="50400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4" name="PlaceHolder 3"/>
          <p:cNvSpPr>
            <a:spLocks noGrp="1"/>
          </p:cNvSpPr>
          <p:nvPr>
            <p:ph type="body"/>
          </p:nvPr>
        </p:nvSpPr>
        <p:spPr>
          <a:xfrm>
            <a:off x="534240" y="1326600"/>
            <a:ext cx="28080" cy="3284640"/>
          </a:xfrm>
          <a:prstGeom prst="rect">
            <a:avLst/>
          </a:prstGeom>
          <a:noFill/>
          <a:ln w="0">
            <a:noFill/>
          </a:ln>
        </p:spPr>
        <p:txBody>
          <a:bodyPr lIns="0" rIns="0" tIns="0" bIns="0" anchor="t">
            <a:normAutofit fontScale="6111"/>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5" name="PlaceHolder 4"/>
          <p:cNvSpPr>
            <a:spLocks noGrp="1"/>
          </p:cNvSpPr>
          <p:nvPr>
            <p:ph type="ftr" idx="22"/>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56" name="PlaceHolder 5"/>
          <p:cNvSpPr>
            <a:spLocks noGrp="1"/>
          </p:cNvSpPr>
          <p:nvPr>
            <p:ph type="sldNum" idx="23"/>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6960B493-F861-47BC-B628-546F18E5B2B1}"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57" name="PlaceHolder 6"/>
          <p:cNvSpPr>
            <a:spLocks noGrp="1"/>
          </p:cNvSpPr>
          <p:nvPr>
            <p:ph type="dt" idx="24"/>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ftr" idx="25"/>
          </p:nvPr>
        </p:nvSpPr>
        <p:spPr>
          <a:xfrm>
            <a:off x="3447360" y="5165280"/>
            <a:ext cx="3182040" cy="37764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62" name="PlaceHolder 2"/>
          <p:cNvSpPr>
            <a:spLocks noGrp="1"/>
          </p:cNvSpPr>
          <p:nvPr>
            <p:ph type="sldNum" idx="26"/>
          </p:nvPr>
        </p:nvSpPr>
        <p:spPr>
          <a:xfrm>
            <a:off x="7227360" y="5165280"/>
            <a:ext cx="2335320" cy="37764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9AC9255-1CFF-427F-9A60-E24539FAE37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63" name="PlaceHolder 3"/>
          <p:cNvSpPr>
            <a:spLocks noGrp="1"/>
          </p:cNvSpPr>
          <p:nvPr>
            <p:ph type="dt" idx="27"/>
          </p:nvPr>
        </p:nvSpPr>
        <p:spPr>
          <a:xfrm>
            <a:off x="504000" y="5165280"/>
            <a:ext cx="2335320" cy="37764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6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https://shakeri.eu/"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copyleaks.com/ai-content-detector" TargetMode="External"/><Relationship Id="rId2" Type="http://schemas.openxmlformats.org/officeDocument/2006/relationships/hyperlink" Target="https://images.google.com/" TargetMode="External"/><Relationship Id="rId3" Type="http://schemas.openxmlformats.org/officeDocument/2006/relationships/image" Target="../media/image2.png"/><Relationship Id="rId4" Type="http://schemas.openxmlformats.org/officeDocument/2006/relationships/slideLayout" Target="../slideLayouts/slideLayout4.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images.google.com/" TargetMode="External"/><Relationship Id="rId2" Type="http://schemas.openxmlformats.org/officeDocument/2006/relationships/hyperlink" Target="https://www.invid-project.eu/tools-and-services/invid-verification-plugin/" TargetMode="External"/><Relationship Id="rId3" Type="http://schemas.openxmlformats.org/officeDocument/2006/relationships/hyperlink" Target="https://www.fakeimagedetector.com/" TargetMode="External"/><Relationship Id="rId4" Type="http://schemas.openxmlformats.org/officeDocument/2006/relationships/hyperlink" Target="https://deepware.ai/" TargetMode="External"/><Relationship Id="rId5" Type="http://schemas.openxmlformats.org/officeDocument/2006/relationships/hyperlink" Target="https://sensity.ai/" TargetMode="External"/><Relationship Id="rId6" Type="http://schemas.openxmlformats.org/officeDocument/2006/relationships/hyperlink" Target="https://openai-openai-detector.hf.space/" TargetMode="External"/><Relationship Id="rId7" Type="http://schemas.openxmlformats.org/officeDocument/2006/relationships/hyperlink" Target="https://originality.ai/" TargetMode="External"/><Relationship Id="rId8" Type="http://schemas.openxmlformats.org/officeDocument/2006/relationships/hyperlink" Target="https://gptzero.me/" TargetMode="External"/><Relationship Id="rId9" Type="http://schemas.openxmlformats.org/officeDocument/2006/relationships/hyperlink" Target="https://copyleaks.com/" TargetMode="External"/><Relationship Id="rId10" Type="http://schemas.openxmlformats.org/officeDocument/2006/relationships/image" Target="../media/image2.png"/><Relationship Id="rId1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hyperlink" Target="https://libguides.library.umaine.edu/c.php?g=1062054&amp;p=7722052" TargetMode="External"/><Relationship Id="rId2" Type="http://schemas.openxmlformats.org/officeDocument/2006/relationships/hyperlink" Target="https://www.youtube.com/watch?v=yxAd8Owl-7A&amp;lc=Ugz1Yk61I41Xup62xT54AaABAg" TargetMode="Externa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slideLayout" Target="../slideLayouts/slideLayout4.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www.arte.tv/de/videos/122232-000-A/gefuehlskiller-social-media/" TargetMode="External"/><Relationship Id="rId2" Type="http://schemas.openxmlformats.org/officeDocument/2006/relationships/hyperlink" Target="https://www.codedbias.com/virtualcinema" TargetMode="Externa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2.png"/><Relationship Id="rId8" Type="http://schemas.openxmlformats.org/officeDocument/2006/relationships/slideLayout" Target="../slideLayouts/slideLayout6.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doi.org/10.1111/newe.12023" TargetMode="External"/><Relationship Id="rId2" Type="http://schemas.openxmlformats.org/officeDocument/2006/relationships/hyperlink" Target="https://doi.org/10.1177/13675494211062623" TargetMode="External"/><Relationship Id="rId3" Type="http://schemas.openxmlformats.org/officeDocument/2006/relationships/hyperlink" Target="https://doi.org/10.1111/josi.12520" TargetMode="External"/><Relationship Id="rId4" Type="http://schemas.openxmlformats.org/officeDocument/2006/relationships/hyperlink" Target="https://doi.org/10.1177/00323217211037023" TargetMode="External"/><Relationship Id="rId5" Type="http://schemas.openxmlformats.org/officeDocument/2006/relationships/hyperlink" Target="https://ssrn.com/abstract=4365916" TargetMode="External"/><Relationship Id="rId6" Type="http://schemas.openxmlformats.org/officeDocument/2006/relationships/hyperlink" Target="https://doi.org/10.1002/mde.4524" TargetMode="External"/><Relationship Id="rId7" Type="http://schemas.openxmlformats.org/officeDocument/2006/relationships/hyperlink" Target="https://doi.org/10.1177/14614448221099235" TargetMode="External"/><Relationship Id="rId8" Type="http://schemas.openxmlformats.org/officeDocument/2006/relationships/hyperlink" Target="https://www.wsj.com/articles/how-youtube-drives-viewers-to-the-internets-darkest-corners-1518020478" TargetMode="External"/><Relationship Id="rId9" Type="http://schemas.openxmlformats.org/officeDocument/2006/relationships/hyperlink" Target="https://doi.org/10.1177/1940161220964767" TargetMode="External"/><Relationship Id="rId10" Type="http://schemas.openxmlformats.org/officeDocument/2006/relationships/hyperlink" Target="https://www.technologyreview.com/2022/09/20/1059709/youtube-algorithm-recommendations/" TargetMode="External"/><Relationship Id="rId11" Type="http://schemas.openxmlformats.org/officeDocument/2006/relationships/hyperlink" Target="https://doi.org/10.1177/1354856517736982" TargetMode="External"/><Relationship Id="rId12" Type="http://schemas.openxmlformats.org/officeDocument/2006/relationships/hyperlink" Target="https://demos.co.uk/wp-content/uploads/2024/04/Conspiracy-Loops_Report.pdf" TargetMode="External"/><Relationship Id="rId13" Type="http://schemas.openxmlformats.org/officeDocument/2006/relationships/hyperlink" Target="https://doi.org/10.1093/pnasnexus/pgad264" TargetMode="External"/><Relationship Id="rId14" Type="http://schemas.openxmlformats.org/officeDocument/2006/relationships/hyperlink" Target="https://doi.org/10.1057/jit.2015.5" TargetMode="External"/><Relationship Id="rId15" Type="http://schemas.openxmlformats.org/officeDocument/2006/relationships/hyperlink" Target="https://doi.org/10.1177/1527476418796632" TargetMode="External"/><Relationship Id="rId16" Type="http://schemas.openxmlformats.org/officeDocument/2006/relationships/hyperlink" Target="https://doi.org/10.1177/0007650317718185" TargetMode="External"/><Relationship Id="rId17" Type="http://schemas.openxmlformats.org/officeDocument/2006/relationships/hyperlink" Target="https://ai.googleblog.com/" TargetMode="External"/><Relationship Id="rId18" Type="http://schemas.openxmlformats.org/officeDocument/2006/relationships/hyperlink" Target="https://creatoracademy.youtube.com/" TargetMode="External"/><Relationship Id="rId19" Type="http://schemas.openxmlformats.org/officeDocument/2006/relationships/hyperlink" Target="https://research.google/blog/" TargetMode="External"/><Relationship Id="rId20" Type="http://schemas.openxmlformats.org/officeDocument/2006/relationships/hyperlink" Target="https://thenounproject.com/creator/lareadesign/" TargetMode="External"/><Relationship Id="rId21" Type="http://schemas.openxmlformats.org/officeDocument/2006/relationships/hyperlink" Target="https://thenounproject.com/" TargetMode="External"/><Relationship Id="rId22" Type="http://schemas.openxmlformats.org/officeDocument/2006/relationships/image" Target="../media/image2.png"/><Relationship Id="rId23" Type="http://schemas.openxmlformats.org/officeDocument/2006/relationships/slideLayout" Target="../slideLayouts/slideLayout22.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www.shakeri.eu/" TargetMode="External"/><Relationship Id="rId3" Type="http://schemas.openxmlformats.org/officeDocument/2006/relationships/hyperlink" Target="mailto:gozel@shakeri.eu" TargetMode="Externa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slideLayout" Target="../slideLayouts/slideLayout14.xml"/><Relationship Id="rId8"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slideLayout" Target="../slideLayouts/slideLayout20.xml"/><Relationship Id="rId8"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hyperlink" Target="https://datadetoxkit.org/en/home" TargetMode="External"/><Relationship Id="rId2" Type="http://schemas.openxmlformats.org/officeDocument/2006/relationships/hyperlink" Target="https://www.ajl.org/library/home" TargetMode="External"/><Relationship Id="rId3" Type="http://schemas.openxmlformats.org/officeDocument/2006/relationships/hyperlink" Target="https://www.youtube.com/playlist?list=PL8dPuuaLjXtM6jSpzb5gMNsx9kdmqBfmY" TargetMode="External"/><Relationship Id="rId4" Type="http://schemas.openxmlformats.org/officeDocument/2006/relationships/hyperlink" Target="https://namle.org/" TargetMode="External"/><Relationship Id="rId5" Type="http://schemas.openxmlformats.org/officeDocument/2006/relationships/hyperlink" Target="https://ublockorigin.com/" TargetMode="External"/><Relationship Id="rId6" Type="http://schemas.openxmlformats.org/officeDocument/2006/relationships/hyperlink" Target="https://adblockplus.org/" TargetMode="External"/><Relationship Id="rId7" Type="http://schemas.openxmlformats.org/officeDocument/2006/relationships/hyperlink" Target="https://adguard.com/" TargetMode="External"/><Relationship Id="rId8" Type="http://schemas.openxmlformats.org/officeDocument/2006/relationships/hyperlink" Target="https://www.ghostery.com/" TargetMode="External"/><Relationship Id="rId9" Type="http://schemas.openxmlformats.org/officeDocument/2006/relationships/hyperlink" Target="https://www.johnoliverwantsyourraterotica.com/" TargetMode="External"/><Relationship Id="rId10" Type="http://schemas.openxmlformats.org/officeDocument/2006/relationships/hyperlink" Target="https://datadetoxkit.org/" TargetMode="External"/><Relationship Id="rId11" Type="http://schemas.openxmlformats.org/officeDocument/2006/relationships/image" Target="../media/image2.png"/><Relationship Id="rId1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2.png"/><Relationship Id="rId3"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hyperlink" Target="https://mediabiasfactcheck.com/" TargetMode="External"/><Relationship Id="rId2" Type="http://schemas.openxmlformats.org/officeDocument/2006/relationships/image" Target="../media/image2.png"/><Relationship Id="rId3" Type="http://schemas.openxmlformats.org/officeDocument/2006/relationships/slideLayout" Target="../slideLayouts/slideLayout4.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snopes.com/" TargetMode="External"/><Relationship Id="rId2" Type="http://schemas.openxmlformats.org/officeDocument/2006/relationships/hyperlink" Target="https://factcheck.org/" TargetMode="External"/><Relationship Id="rId3" Type="http://schemas.openxmlformats.org/officeDocument/2006/relationships/hyperlink" Target="https://politifact.com/" TargetMode="External"/><Relationship Id="rId4" Type="http://schemas.openxmlformats.org/officeDocument/2006/relationships/hyperlink" Target="https://en.wikipedia.org/wiki/List_of_fact-checking_websites" TargetMode="External"/><Relationship Id="rId5" Type="http://schemas.openxmlformats.org/officeDocument/2006/relationships/hyperlink" Target="https://www.newsguardtech.com/" TargetMode="External"/><Relationship Id="rId6" Type="http://schemas.openxmlformats.org/officeDocument/2006/relationships/hyperlink" Target="https://mediabiasfactcheck.com/appsextensions/" TargetMode="External"/><Relationship Id="rId7" Type="http://schemas.openxmlformats.org/officeDocument/2006/relationships/hyperlink" Target="https://scholar.google.com/" TargetMode="External"/><Relationship Id="rId8" Type="http://schemas.openxmlformats.org/officeDocument/2006/relationships/image" Target="../media/image2.png"/><Relationship Id="rId9" Type="http://schemas.openxmlformats.org/officeDocument/2006/relationships/slideLayout" Target="../slideLayouts/slideLayout4.xml"/><Relationship Id="rId1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https://www.allsides.com/unbiased-balanced-news" TargetMode="External"/><Relationship Id="rId2" Type="http://schemas.openxmlformats.org/officeDocument/2006/relationships/image" Target="../media/image2.png"/><Relationship Id="rId3" Type="http://schemas.openxmlformats.org/officeDocument/2006/relationships/slideLayout" Target="../slideLayouts/slideLayout4.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6080"/>
            <a:ext cx="9058680" cy="437400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Gözel’s Media Literacy Starter Kit</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3200" spc="-1" strike="noStrike" u="sng">
                <a:solidFill>
                  <a:srgbClr val="0000ee"/>
                </a:solidFill>
                <a:uFillTx/>
                <a:latin typeface="Arial"/>
                <a:hlinkClick r:id="rId1"/>
              </a:rPr>
              <a:t>https://shakeri.eu</a:t>
            </a:r>
            <a:endParaRPr b="0" lang="en-GB" sz="3200" spc="-1" strike="noStrike">
              <a:solidFill>
                <a:srgbClr val="000000"/>
              </a:solidFill>
              <a:latin typeface="Arial"/>
            </a:endParaRPr>
          </a:p>
        </p:txBody>
      </p:sp>
      <p:pic>
        <p:nvPicPr>
          <p:cNvPr id="169" name="" descr=""/>
          <p:cNvPicPr/>
          <p:nvPr/>
        </p:nvPicPr>
        <p:blipFill>
          <a:blip r:embed="rId2"/>
          <a:stretch/>
        </p:blipFill>
        <p:spPr>
          <a:xfrm>
            <a:off x="25560" y="3957120"/>
            <a:ext cx="10059840" cy="3440520"/>
          </a:xfrm>
          <a:prstGeom prst="rect">
            <a:avLst/>
          </a:prstGeom>
          <a:ln w="0">
            <a:noFill/>
          </a:ln>
        </p:spPr>
      </p:pic>
      <p:pic>
        <p:nvPicPr>
          <p:cNvPr id="170" name="" descr=""/>
          <p:cNvPicPr/>
          <p:nvPr/>
        </p:nvPicPr>
        <p:blipFill>
          <a:blip r:embed="rId3"/>
          <a:stretch/>
        </p:blipFill>
        <p:spPr>
          <a:xfrm>
            <a:off x="8820000" y="5171040"/>
            <a:ext cx="1167480" cy="4071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 Engage Critically and Ethically</a:t>
            </a:r>
            <a:endParaRPr b="0" lang="en-GB" sz="4400" spc="-1" strike="noStrike">
              <a:solidFill>
                <a:srgbClr val="000000"/>
              </a:solidFill>
              <a:latin typeface="Arial"/>
            </a:endParaRPr>
          </a:p>
        </p:txBody>
      </p:sp>
      <p:sp>
        <p:nvSpPr>
          <p:cNvPr id="215" name="PlaceHolder 2"/>
          <p:cNvSpPr>
            <a:spLocks noGrp="1"/>
          </p:cNvSpPr>
          <p:nvPr>
            <p:ph/>
          </p:nvPr>
        </p:nvSpPr>
        <p:spPr>
          <a:xfrm>
            <a:off x="504000" y="1326600"/>
            <a:ext cx="9061200" cy="327780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literacy isn’t just about consuming information—it’s also about how you engage with and share it.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Pause before sharing content online. Ask: Is this accurate? Is it helpful? Could it harm others?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Engage in respectful discussions, even when you disagree.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Educate others about media literacy and the importance of critical thinking.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like </a:t>
            </a:r>
            <a:r>
              <a:rPr b="0" lang="en-GB" sz="1800" spc="-1" strike="noStrike" u="sng">
                <a:solidFill>
                  <a:srgbClr val="0000ee"/>
                </a:solidFill>
                <a:uFillTx/>
                <a:latin typeface="Arial"/>
                <a:hlinkClick r:id="rId1"/>
              </a:rPr>
              <a:t>AI Content Detector</a:t>
            </a:r>
            <a:r>
              <a:rPr b="0" lang="en-GB" sz="1800" spc="-1" strike="noStrike">
                <a:solidFill>
                  <a:srgbClr val="000000"/>
                </a:solidFill>
                <a:latin typeface="Arial"/>
              </a:rPr>
              <a:t> or </a:t>
            </a:r>
            <a:r>
              <a:rPr b="0" lang="en-GB" sz="1800" spc="-1" strike="noStrike" u="sng">
                <a:solidFill>
                  <a:srgbClr val="0000ee"/>
                </a:solidFill>
                <a:uFillTx/>
                <a:latin typeface="Arial"/>
                <a:hlinkClick r:id="rId2"/>
              </a:rPr>
              <a:t>Reverse Image Search</a:t>
            </a:r>
            <a:r>
              <a:rPr b="0" lang="en-GB" sz="1800" spc="-1" strike="noStrike">
                <a:solidFill>
                  <a:srgbClr val="000000"/>
                </a:solidFill>
                <a:latin typeface="Arial"/>
              </a:rPr>
              <a:t> to verify the authenticity of photos and texts before sharing.</a:t>
            </a:r>
            <a:endParaRPr b="0" lang="en-GB" sz="1800" spc="-1" strike="noStrike">
              <a:solidFill>
                <a:srgbClr val="000000"/>
              </a:solidFill>
              <a:latin typeface="Arial"/>
            </a:endParaRPr>
          </a:p>
        </p:txBody>
      </p:sp>
      <p:pic>
        <p:nvPicPr>
          <p:cNvPr id="216" name="" descr=""/>
          <p:cNvPicPr/>
          <p:nvPr/>
        </p:nvPicPr>
        <p:blipFill>
          <a:blip r:embed="rId3"/>
          <a:stretch/>
        </p:blipFill>
        <p:spPr>
          <a:xfrm>
            <a:off x="8820000" y="5171040"/>
            <a:ext cx="1167480" cy="407160"/>
          </a:xfrm>
          <a:prstGeom prst="rect">
            <a:avLst/>
          </a:prstGeom>
          <a:ln w="0">
            <a:noFill/>
          </a:ln>
        </p:spPr>
      </p:pic>
      <p:sp>
        <p:nvSpPr>
          <p:cNvPr id="217"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Quick Guide to Recognising AI generated content</a:t>
            </a:r>
            <a:endParaRPr b="0" lang="en-GB" sz="4400" spc="-1" strike="noStrike">
              <a:solidFill>
                <a:srgbClr val="000000"/>
              </a:solidFill>
              <a:latin typeface="Arial"/>
            </a:endParaRPr>
          </a:p>
        </p:txBody>
      </p:sp>
      <p:sp>
        <p:nvSpPr>
          <p:cNvPr id="219" name="PlaceHolder 2"/>
          <p:cNvSpPr>
            <a:spLocks noGrp="1"/>
          </p:cNvSpPr>
          <p:nvPr>
            <p:ph/>
          </p:nvPr>
        </p:nvSpPr>
        <p:spPr>
          <a:xfrm>
            <a:off x="504000" y="1326600"/>
            <a:ext cx="9062640" cy="43074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Images</a:t>
            </a:r>
            <a:r>
              <a:rPr b="0" lang="en-GB" sz="1800" spc="-1" strike="noStrike">
                <a:solidFill>
                  <a:srgbClr val="000000"/>
                </a:solidFill>
                <a:latin typeface="Arial"/>
                <a:ea typeface="Source Han Sans CN"/>
              </a:rPr>
              <a:t>: unnatural details, inconsistent textures and lighting, repetitive patterns, metadata inspection, </a:t>
            </a:r>
            <a:r>
              <a:rPr b="0" lang="en-GB" sz="1800" spc="-1" strike="noStrike" u="sng">
                <a:solidFill>
                  <a:srgbClr val="0000ee"/>
                </a:solidFill>
                <a:uFillTx/>
                <a:latin typeface="Arial"/>
                <a:ea typeface="Source Han Sans CN"/>
                <a:hlinkClick r:id="rId1"/>
              </a:rPr>
              <a:t>Reverse Image Search</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2"/>
              </a:rPr>
              <a:t>InVID</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FakeImageDetector</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Videos</a:t>
            </a:r>
            <a:r>
              <a:rPr b="0" lang="en-GB" sz="1800" spc="-1" strike="noStrike">
                <a:solidFill>
                  <a:srgbClr val="000000"/>
                </a:solidFill>
                <a:latin typeface="Arial"/>
                <a:ea typeface="Source Han Sans CN"/>
              </a:rPr>
              <a:t>: visual inconsistencies (e.g. flickering, weird transitions), audio mismatch, metadata inspection</a:t>
            </a:r>
            <a:endParaRPr b="0" lang="en-GB" sz="1800" spc="-1" strike="noStrike">
              <a:solidFill>
                <a:srgbClr val="000000"/>
              </a:solidFill>
              <a:latin typeface="Arial"/>
            </a:endParaRPr>
          </a:p>
          <a:p>
            <a:pPr lvl="1" marL="864000" indent="-324000">
              <a:lnSpc>
                <a:spcPct val="100000"/>
              </a:lnSpc>
              <a:spcBef>
                <a:spcPts val="1417"/>
              </a:spcBef>
              <a:buClr>
                <a:srgbClr val="000000"/>
              </a:buClr>
              <a:buSzPct val="75000"/>
              <a:buFont typeface="Symbol" charset="2"/>
              <a:buChar char=""/>
            </a:pPr>
            <a:r>
              <a:rPr b="0" lang="en-GB" sz="1800" spc="-1" strike="noStrike">
                <a:solidFill>
                  <a:srgbClr val="000000"/>
                </a:solidFill>
                <a:latin typeface="Arial"/>
                <a:ea typeface="Source Han Sans CN"/>
              </a:rPr>
              <a:t>deepfake detection tools and plugins: e.g. </a:t>
            </a:r>
            <a:r>
              <a:rPr b="0" lang="en-GB" sz="1800" spc="-1" strike="noStrike" u="sng">
                <a:solidFill>
                  <a:srgbClr val="0000ee"/>
                </a:solidFill>
                <a:uFillTx/>
                <a:latin typeface="Arial"/>
                <a:ea typeface="Source Han Sans CN"/>
                <a:hlinkClick r:id="rId4"/>
              </a:rPr>
              <a:t>DeepWare</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5"/>
              </a:rPr>
              <a:t>SensityAI</a:t>
            </a:r>
            <a:r>
              <a:rPr b="0" lang="en-GB" sz="1800" spc="-1" strike="noStrike">
                <a:solidFill>
                  <a:srgbClr val="000000"/>
                </a:solidFill>
                <a:latin typeface="Arial"/>
                <a:ea typeface="Source Han Sans CN"/>
              </a:rPr>
              <a:t>, …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Text</a:t>
            </a:r>
            <a:r>
              <a:rPr b="0" lang="en-GB" sz="1800" spc="-1" strike="noStrike">
                <a:solidFill>
                  <a:srgbClr val="000000"/>
                </a:solidFill>
                <a:latin typeface="Arial"/>
                <a:ea typeface="Source Han Sans CN"/>
              </a:rPr>
              <a:t>: repetitive or unnatural phrasing, overly generic or vague information, lack of personal experiences or emotions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6"/>
              </a:rPr>
              <a:t>Hugging Face Detector</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7"/>
              </a:rPr>
              <a:t>Originality.ai</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8"/>
              </a:rPr>
              <a:t>GPTZero</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9"/>
              </a:rPr>
              <a:t>CopyLeaks</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Social media posts</a:t>
            </a:r>
            <a:r>
              <a:rPr b="0" lang="en-GB" sz="1800" spc="-1" strike="noStrike">
                <a:solidFill>
                  <a:srgbClr val="000000"/>
                </a:solidFill>
                <a:latin typeface="Arial"/>
                <a:ea typeface="Source Han Sans CN"/>
              </a:rPr>
              <a:t>: too perfect or generic posts, hashtags or keywords</a:t>
            </a:r>
            <a:endParaRPr b="0" lang="en-GB" sz="1800" spc="-1" strike="noStrike">
              <a:solidFill>
                <a:srgbClr val="000000"/>
              </a:solidFill>
              <a:latin typeface="Arial"/>
            </a:endParaRPr>
          </a:p>
        </p:txBody>
      </p:sp>
      <p:pic>
        <p:nvPicPr>
          <p:cNvPr id="220" name="" descr=""/>
          <p:cNvPicPr/>
          <p:nvPr/>
        </p:nvPicPr>
        <p:blipFill>
          <a:blip r:embed="rId10"/>
          <a:stretch/>
        </p:blipFill>
        <p:spPr>
          <a:xfrm>
            <a:off x="8820000" y="5171040"/>
            <a:ext cx="1167480" cy="407160"/>
          </a:xfrm>
          <a:prstGeom prst="rect">
            <a:avLst/>
          </a:prstGeom>
          <a:ln w="0">
            <a:noFill/>
          </a:ln>
        </p:spPr>
      </p:pic>
      <p:sp>
        <p:nvSpPr>
          <p:cNvPr id="22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60120" cy="9345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5-day Media Literacy Challenge</a:t>
            </a:r>
            <a:endParaRPr b="0" lang="en-GB" sz="4400" spc="-1" strike="noStrike">
              <a:solidFill>
                <a:srgbClr val="000000"/>
              </a:solidFill>
              <a:latin typeface="Arial"/>
            </a:endParaRPr>
          </a:p>
        </p:txBody>
      </p:sp>
      <p:sp>
        <p:nvSpPr>
          <p:cNvPr id="223" name="PlaceHolder 2"/>
          <p:cNvSpPr>
            <a:spLocks noGrp="1"/>
          </p:cNvSpPr>
          <p:nvPr>
            <p:ph/>
          </p:nvPr>
        </p:nvSpPr>
        <p:spPr>
          <a:xfrm>
            <a:off x="504000" y="1326600"/>
            <a:ext cx="9060120" cy="4277880"/>
          </a:xfrm>
          <a:prstGeom prst="rect">
            <a:avLst/>
          </a:prstGeom>
          <a:noFill/>
          <a:ln w="0">
            <a:noFill/>
          </a:ln>
        </p:spPr>
        <p:txBody>
          <a:bodyPr lIns="0" rIns="0" tIns="0" bIns="0" anchor="t">
            <a:normAutofit/>
          </a:bodyPr>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1: Reclaim Your Focus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2: Explore New Perspectives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3: Go Beyond the Headlines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4: Cut the Noise</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5: Build a Wholesome Feed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800" spc="-1" strike="noStrike">
                <a:solidFill>
                  <a:srgbClr val="000000"/>
                </a:solidFill>
                <a:latin typeface="Arial"/>
              </a:rPr>
              <a:t>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200" spc="-1" strike="noStrike">
                <a:solidFill>
                  <a:srgbClr val="000000"/>
                </a:solidFill>
                <a:latin typeface="Arial"/>
                <a:ea typeface="Source Han Sans CN"/>
              </a:rPr>
              <a:t>*based on the 5-day challenges from </a:t>
            </a:r>
            <a:r>
              <a:rPr b="0" lang="en-GB" sz="1200" spc="-1" strike="noStrike" u="sng">
                <a:solidFill>
                  <a:srgbClr val="0000ee"/>
                </a:solidFill>
                <a:uFillTx/>
                <a:latin typeface="Arial"/>
                <a:ea typeface="Source Han Sans CN"/>
                <a:hlinkClick r:id="rId1"/>
              </a:rPr>
              <a:t>University of Maine</a:t>
            </a:r>
            <a:r>
              <a:rPr b="0" lang="en-GB" sz="1200" spc="-1" strike="noStrike">
                <a:solidFill>
                  <a:srgbClr val="000000"/>
                </a:solidFill>
                <a:latin typeface="Arial"/>
                <a:ea typeface="Source Han Sans CN"/>
              </a:rPr>
              <a:t> and </a:t>
            </a:r>
            <a:r>
              <a:rPr b="0" lang="en-GB" sz="1200" spc="-1" strike="noStrike" u="sng">
                <a:solidFill>
                  <a:srgbClr val="0000ee"/>
                </a:solidFill>
                <a:uFillTx/>
                <a:latin typeface="Arial"/>
                <a:ea typeface="Source Han Sans CN"/>
                <a:hlinkClick r:id="rId2"/>
              </a:rPr>
              <a:t>Dasia Sade</a:t>
            </a:r>
            <a:r>
              <a:rPr b="0" lang="en-GB" sz="1200" spc="-1" strike="noStrike">
                <a:solidFill>
                  <a:srgbClr val="000000"/>
                </a:solidFill>
                <a:latin typeface="Arial"/>
                <a:ea typeface="Source Han Sans CN"/>
              </a:rPr>
              <a:t>. </a:t>
            </a:r>
            <a:endParaRPr b="0" lang="en-GB" sz="1200" spc="-1" strike="noStrike">
              <a:solidFill>
                <a:srgbClr val="000000"/>
              </a:solidFill>
              <a:latin typeface="Arial"/>
            </a:endParaRPr>
          </a:p>
        </p:txBody>
      </p:sp>
      <p:pic>
        <p:nvPicPr>
          <p:cNvPr id="224" name="" descr=""/>
          <p:cNvPicPr/>
          <p:nvPr/>
        </p:nvPicPr>
        <p:blipFill>
          <a:blip r:embed="rId3"/>
          <a:stretch/>
        </p:blipFill>
        <p:spPr>
          <a:xfrm>
            <a:off x="4402800" y="1116000"/>
            <a:ext cx="5346360" cy="4025520"/>
          </a:xfrm>
          <a:prstGeom prst="rect">
            <a:avLst/>
          </a:prstGeom>
          <a:ln w="0">
            <a:noFill/>
          </a:ln>
        </p:spPr>
      </p:pic>
      <p:pic>
        <p:nvPicPr>
          <p:cNvPr id="225" name="" descr=""/>
          <p:cNvPicPr/>
          <p:nvPr/>
        </p:nvPicPr>
        <p:blipFill>
          <a:blip r:embed="rId4"/>
          <a:stretch/>
        </p:blipFill>
        <p:spPr>
          <a:xfrm>
            <a:off x="8820000" y="5171040"/>
            <a:ext cx="1167480" cy="407160"/>
          </a:xfrm>
          <a:prstGeom prst="rect">
            <a:avLst/>
          </a:prstGeom>
          <a:ln w="0">
            <a:noFill/>
          </a:ln>
        </p:spPr>
      </p:pic>
      <p:sp>
        <p:nvSpPr>
          <p:cNvPr id="226"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1: Reclaim Your Focus</a:t>
            </a:r>
            <a:endParaRPr b="0" lang="en-GB" sz="4400" spc="-1" strike="noStrike">
              <a:solidFill>
                <a:srgbClr val="000000"/>
              </a:solidFill>
              <a:latin typeface="Arial"/>
            </a:endParaRPr>
          </a:p>
        </p:txBody>
      </p:sp>
      <p:sp>
        <p:nvSpPr>
          <p:cNvPr id="228" name="PlaceHolder 2"/>
          <p:cNvSpPr>
            <a:spLocks noGrp="1"/>
          </p:cNvSpPr>
          <p:nvPr>
            <p:ph/>
          </p:nvPr>
        </p:nvSpPr>
        <p:spPr>
          <a:xfrm>
            <a:off x="5152680" y="1326600"/>
            <a:ext cx="4420440" cy="3281760"/>
          </a:xfrm>
          <a:prstGeom prst="rect">
            <a:avLst/>
          </a:prstGeom>
          <a:noFill/>
          <a:ln w="0">
            <a:noFill/>
          </a:ln>
        </p:spPr>
        <p:txBody>
          <a:bodyPr lIns="0" rIns="0" tIns="0" bIns="0" anchor="t">
            <a:normAutofit/>
          </a:bodyPr>
          <a:p>
            <a:pPr indent="0">
              <a:lnSpc>
                <a:spcPct val="100000"/>
              </a:lnSpc>
              <a:spcBef>
                <a:spcPts val="1191"/>
              </a:spcBef>
              <a:spcAft>
                <a:spcPts val="992"/>
              </a:spcAft>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Break free from mindless scrolling and reconnect with yourself and your surroundings.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Set 3 specific times to check news (e.g., 9am, 12pm, 6pm).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rPr>
              <a:t>Reflect: How did you feel, think, and act today?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Replace one screen habit with a non-screen activity.</a:t>
            </a:r>
            <a:endParaRPr b="0" lang="en-GB" sz="1800" spc="-1" strike="noStrike">
              <a:solidFill>
                <a:srgbClr val="000000"/>
              </a:solidFill>
              <a:latin typeface="Arial"/>
            </a:endParaRPr>
          </a:p>
        </p:txBody>
      </p:sp>
      <p:pic>
        <p:nvPicPr>
          <p:cNvPr id="229" name="" descr=""/>
          <p:cNvPicPr/>
          <p:nvPr/>
        </p:nvPicPr>
        <p:blipFill>
          <a:blip r:embed="rId1"/>
          <a:stretch/>
        </p:blipFill>
        <p:spPr>
          <a:xfrm>
            <a:off x="966600" y="1114920"/>
            <a:ext cx="2477520" cy="4406040"/>
          </a:xfrm>
          <a:prstGeom prst="rect">
            <a:avLst/>
          </a:prstGeom>
          <a:ln w="0">
            <a:noFill/>
          </a:ln>
        </p:spPr>
      </p:pic>
      <p:pic>
        <p:nvPicPr>
          <p:cNvPr id="230" name="" descr=""/>
          <p:cNvPicPr/>
          <p:nvPr/>
        </p:nvPicPr>
        <p:blipFill>
          <a:blip r:embed="rId2"/>
          <a:stretch/>
        </p:blipFill>
        <p:spPr>
          <a:xfrm>
            <a:off x="8820000" y="5171040"/>
            <a:ext cx="1167480" cy="407160"/>
          </a:xfrm>
          <a:prstGeom prst="rect">
            <a:avLst/>
          </a:prstGeom>
          <a:ln w="0">
            <a:noFill/>
          </a:ln>
        </p:spPr>
      </p:pic>
      <p:sp>
        <p:nvSpPr>
          <p:cNvPr id="23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2: Explore New Perspectives</a:t>
            </a:r>
            <a:endParaRPr b="0" lang="en-GB" sz="4400" spc="-1" strike="noStrike">
              <a:solidFill>
                <a:srgbClr val="000000"/>
              </a:solidFill>
              <a:latin typeface="Arial"/>
            </a:endParaRPr>
          </a:p>
        </p:txBody>
      </p:sp>
      <p:sp>
        <p:nvSpPr>
          <p:cNvPr id="233" name="PlaceHolder 2"/>
          <p:cNvSpPr>
            <a:spLocks noGrp="1"/>
          </p:cNvSpPr>
          <p:nvPr>
            <p:ph/>
          </p:nvPr>
        </p:nvSpPr>
        <p:spPr>
          <a:xfrm>
            <a:off x="504000" y="1326600"/>
            <a:ext cx="4420440" cy="49773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Get comfortable with diverse viewpoints and approach media with curiosity.</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Read a news source from a different cultural or political background.</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What surprised, challenged, or intrigued you?</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Fact-check one story from this source.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Share your insights with someone.</a:t>
            </a:r>
            <a:endParaRPr b="0" lang="en-GB" sz="1800" spc="-1" strike="noStrike">
              <a:solidFill>
                <a:srgbClr val="000000"/>
              </a:solidFill>
              <a:latin typeface="Arial"/>
            </a:endParaRPr>
          </a:p>
        </p:txBody>
      </p:sp>
      <p:pic>
        <p:nvPicPr>
          <p:cNvPr id="234" name="" descr=""/>
          <p:cNvPicPr/>
          <p:nvPr/>
        </p:nvPicPr>
        <p:blipFill>
          <a:blip r:embed="rId1"/>
          <a:stretch/>
        </p:blipFill>
        <p:spPr>
          <a:xfrm>
            <a:off x="5602320" y="1128240"/>
            <a:ext cx="3619440" cy="4446000"/>
          </a:xfrm>
          <a:prstGeom prst="rect">
            <a:avLst/>
          </a:prstGeom>
          <a:ln w="0">
            <a:noFill/>
          </a:ln>
        </p:spPr>
      </p:pic>
      <p:pic>
        <p:nvPicPr>
          <p:cNvPr id="235" name="" descr=""/>
          <p:cNvPicPr/>
          <p:nvPr/>
        </p:nvPicPr>
        <p:blipFill>
          <a:blip r:embed="rId2"/>
          <a:stretch/>
        </p:blipFill>
        <p:spPr>
          <a:xfrm>
            <a:off x="8820000" y="5171040"/>
            <a:ext cx="1167480" cy="407160"/>
          </a:xfrm>
          <a:prstGeom prst="rect">
            <a:avLst/>
          </a:prstGeom>
          <a:ln w="0">
            <a:noFill/>
          </a:ln>
        </p:spPr>
      </p:pic>
      <p:sp>
        <p:nvSpPr>
          <p:cNvPr id="236"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3: Go Beyond the Headlines</a:t>
            </a:r>
            <a:endParaRPr b="0" lang="en-GB" sz="4400" spc="-1" strike="noStrike">
              <a:solidFill>
                <a:srgbClr val="000000"/>
              </a:solidFill>
              <a:latin typeface="Arial"/>
            </a:endParaRPr>
          </a:p>
        </p:txBody>
      </p:sp>
      <p:sp>
        <p:nvSpPr>
          <p:cNvPr id="238" name="PlaceHolder 2"/>
          <p:cNvSpPr>
            <a:spLocks noGrp="1"/>
          </p:cNvSpPr>
          <p:nvPr>
            <p:ph/>
          </p:nvPr>
        </p:nvSpPr>
        <p:spPr>
          <a:xfrm>
            <a:off x="5152680" y="1326600"/>
            <a:ext cx="4420440" cy="45903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ea typeface="Source Han Sans CN"/>
              </a:rPr>
              <a:t>Goal</a:t>
            </a:r>
            <a:r>
              <a:rPr b="0" lang="en-GB" sz="1800" spc="-1" strike="noStrike">
                <a:solidFill>
                  <a:srgbClr val="000000"/>
                </a:solidFill>
                <a:latin typeface="Arial"/>
                <a:ea typeface="Source Han Sans CN"/>
              </a:rPr>
              <a:t>: Dive deeper into stories and recognize different angles of truth.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Compare one story across 3 outlets with differing viewpoints.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ea typeface="Source Han Sans CN"/>
              </a:rPr>
              <a:t>Reflect: What stood out, was missing, or felt biased?</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Question assumptions, tones, and nuances.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ea typeface="Source Han Sans CN"/>
              </a:rPr>
              <a:t>Discuss your media journey with someone. </a:t>
            </a:r>
            <a:endParaRPr b="0" lang="en-GB" sz="1800" spc="-1" strike="noStrike">
              <a:solidFill>
                <a:srgbClr val="000000"/>
              </a:solidFill>
              <a:latin typeface="Arial"/>
            </a:endParaRPr>
          </a:p>
        </p:txBody>
      </p:sp>
      <p:pic>
        <p:nvPicPr>
          <p:cNvPr id="239" name="" descr=""/>
          <p:cNvPicPr/>
          <p:nvPr/>
        </p:nvPicPr>
        <p:blipFill>
          <a:blip r:embed="rId1"/>
          <a:stretch/>
        </p:blipFill>
        <p:spPr>
          <a:xfrm>
            <a:off x="166320" y="1397160"/>
            <a:ext cx="4830480" cy="3296160"/>
          </a:xfrm>
          <a:prstGeom prst="rect">
            <a:avLst/>
          </a:prstGeom>
          <a:ln w="0">
            <a:noFill/>
          </a:ln>
        </p:spPr>
      </p:pic>
      <p:pic>
        <p:nvPicPr>
          <p:cNvPr id="240" name="" descr=""/>
          <p:cNvPicPr/>
          <p:nvPr/>
        </p:nvPicPr>
        <p:blipFill>
          <a:blip r:embed="rId2"/>
          <a:stretch/>
        </p:blipFill>
        <p:spPr>
          <a:xfrm>
            <a:off x="8820000" y="5171040"/>
            <a:ext cx="1167480" cy="407160"/>
          </a:xfrm>
          <a:prstGeom prst="rect">
            <a:avLst/>
          </a:prstGeom>
          <a:ln w="0">
            <a:noFill/>
          </a:ln>
        </p:spPr>
      </p:pic>
      <p:sp>
        <p:nvSpPr>
          <p:cNvPr id="24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4: Cut the Noise</a:t>
            </a:r>
            <a:endParaRPr b="0" lang="en-GB" sz="4400" spc="-1" strike="noStrike">
              <a:solidFill>
                <a:srgbClr val="000000"/>
              </a:solidFill>
              <a:latin typeface="Arial"/>
            </a:endParaRPr>
          </a:p>
        </p:txBody>
      </p:sp>
      <p:sp>
        <p:nvSpPr>
          <p:cNvPr id="243" name="PlaceHolder 2"/>
          <p:cNvSpPr>
            <a:spLocks noGrp="1"/>
          </p:cNvSpPr>
          <p:nvPr>
            <p:ph/>
          </p:nvPr>
        </p:nvSpPr>
        <p:spPr>
          <a:xfrm>
            <a:off x="504000" y="1326600"/>
            <a:ext cx="4420440" cy="44265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Curate a media feed that informs rather than drains or manipulates.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Identify a story that prioritizes drama over value.</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Did it trigger emotions? Was that intentional? What was its purpose?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Unfollow three sources that provoke more than they inform.</a:t>
            </a:r>
            <a:endParaRPr b="0" lang="en-GB" sz="1800" spc="-1" strike="noStrike">
              <a:solidFill>
                <a:srgbClr val="000000"/>
              </a:solidFill>
              <a:latin typeface="Arial"/>
            </a:endParaRPr>
          </a:p>
        </p:txBody>
      </p:sp>
      <p:pic>
        <p:nvPicPr>
          <p:cNvPr id="244" name="" descr=""/>
          <p:cNvPicPr/>
          <p:nvPr/>
        </p:nvPicPr>
        <p:blipFill>
          <a:blip r:embed="rId1"/>
          <a:stretch/>
        </p:blipFill>
        <p:spPr>
          <a:xfrm>
            <a:off x="6397920" y="949320"/>
            <a:ext cx="2588760" cy="4703760"/>
          </a:xfrm>
          <a:prstGeom prst="rect">
            <a:avLst/>
          </a:prstGeom>
          <a:ln w="0">
            <a:noFill/>
          </a:ln>
        </p:spPr>
      </p:pic>
      <p:pic>
        <p:nvPicPr>
          <p:cNvPr id="245" name="" descr=""/>
          <p:cNvPicPr/>
          <p:nvPr/>
        </p:nvPicPr>
        <p:blipFill>
          <a:blip r:embed="rId2"/>
          <a:stretch/>
        </p:blipFill>
        <p:spPr>
          <a:xfrm>
            <a:off x="8820000" y="5171040"/>
            <a:ext cx="1167480" cy="407160"/>
          </a:xfrm>
          <a:prstGeom prst="rect">
            <a:avLst/>
          </a:prstGeom>
          <a:ln w="0">
            <a:noFill/>
          </a:ln>
        </p:spPr>
      </p:pic>
      <p:sp>
        <p:nvSpPr>
          <p:cNvPr id="246"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5: Build a Wholesome Feed</a:t>
            </a:r>
            <a:endParaRPr b="0" lang="en-GB" sz="4400" spc="-1" strike="noStrike">
              <a:solidFill>
                <a:srgbClr val="000000"/>
              </a:solidFill>
              <a:latin typeface="Arial"/>
            </a:endParaRPr>
          </a:p>
        </p:txBody>
      </p:sp>
      <p:sp>
        <p:nvSpPr>
          <p:cNvPr id="248" name="PlaceHolder 2"/>
          <p:cNvSpPr>
            <a:spLocks noGrp="1"/>
          </p:cNvSpPr>
          <p:nvPr>
            <p:ph/>
          </p:nvPr>
        </p:nvSpPr>
        <p:spPr>
          <a:xfrm>
            <a:off x="5152680" y="1326600"/>
            <a:ext cx="4420440" cy="405468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Fill your feed with content that educates, inspires, and connects.</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tabLst>
                <a:tab algn="l" pos="0"/>
              </a:tabLst>
            </a:pPr>
            <a:r>
              <a:rPr b="0" lang="en-GB" sz="1800" spc="-1" strike="noStrike">
                <a:solidFill>
                  <a:srgbClr val="000000"/>
                </a:solidFill>
                <a:latin typeface="Arial"/>
              </a:rPr>
              <a:t>Discover 3 news sources known for depth and fairness.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How do they make you feel? Are you genuinely informed?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Discuss your media journey with someone. </a:t>
            </a:r>
            <a:endParaRPr b="0" lang="en-GB" sz="1800" spc="-1" strike="noStrike">
              <a:solidFill>
                <a:srgbClr val="000000"/>
              </a:solidFill>
              <a:latin typeface="Arial"/>
            </a:endParaRPr>
          </a:p>
        </p:txBody>
      </p:sp>
      <p:pic>
        <p:nvPicPr>
          <p:cNvPr id="249" name="" descr=""/>
          <p:cNvPicPr/>
          <p:nvPr/>
        </p:nvPicPr>
        <p:blipFill>
          <a:blip r:embed="rId1"/>
          <a:stretch/>
        </p:blipFill>
        <p:spPr>
          <a:xfrm>
            <a:off x="1277280" y="1047960"/>
            <a:ext cx="2671200" cy="4361400"/>
          </a:xfrm>
          <a:prstGeom prst="rect">
            <a:avLst/>
          </a:prstGeom>
          <a:ln w="0">
            <a:noFill/>
          </a:ln>
        </p:spPr>
      </p:pic>
      <p:pic>
        <p:nvPicPr>
          <p:cNvPr id="250" name="" descr=""/>
          <p:cNvPicPr/>
          <p:nvPr/>
        </p:nvPicPr>
        <p:blipFill>
          <a:blip r:embed="rId2"/>
          <a:stretch/>
        </p:blipFill>
        <p:spPr>
          <a:xfrm>
            <a:off x="8820000" y="5171040"/>
            <a:ext cx="1167480" cy="407160"/>
          </a:xfrm>
          <a:prstGeom prst="rect">
            <a:avLst/>
          </a:prstGeom>
          <a:ln w="0">
            <a:noFill/>
          </a:ln>
        </p:spPr>
      </p:pic>
      <p:sp>
        <p:nvSpPr>
          <p:cNvPr id="25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Reading</a:t>
            </a:r>
            <a:endParaRPr b="0" lang="en-GB" sz="4400" spc="-1" strike="noStrike">
              <a:solidFill>
                <a:srgbClr val="000000"/>
              </a:solidFill>
              <a:latin typeface="Arial"/>
            </a:endParaRPr>
          </a:p>
        </p:txBody>
      </p:sp>
      <p:sp>
        <p:nvSpPr>
          <p:cNvPr id="253" name="PlaceHolder 2"/>
          <p:cNvSpPr>
            <a:spLocks noGrp="1"/>
          </p:cNvSpPr>
          <p:nvPr>
            <p:ph/>
          </p:nvPr>
        </p:nvSpPr>
        <p:spPr>
          <a:xfrm>
            <a:off x="4776840" y="1326600"/>
            <a:ext cx="4793760" cy="514728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Zuboff, Shoshana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Age of Surveillance Capitalism: The Fight for a Human Future at the New Frontier of Power</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Benjamin, Ruha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Race After Technology: Abolitionist Tools for the New Jim Code</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D'Ignazio, Catherine; Klein, Lauren (2020)</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Data Feminism</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Monea, Alexander (2022):</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Digital Closet: How the Internet Became Straight</a:t>
            </a:r>
            <a:endParaRPr b="0" lang="en-GB" sz="1800" spc="-1" strike="noStrike">
              <a:solidFill>
                <a:srgbClr val="000000"/>
              </a:solidFill>
              <a:latin typeface="Arial"/>
            </a:endParaRPr>
          </a:p>
        </p:txBody>
      </p:sp>
      <p:pic>
        <p:nvPicPr>
          <p:cNvPr id="254" name="" descr=""/>
          <p:cNvPicPr/>
          <p:nvPr/>
        </p:nvPicPr>
        <p:blipFill>
          <a:blip r:embed="rId1"/>
          <a:stretch/>
        </p:blipFill>
        <p:spPr>
          <a:xfrm>
            <a:off x="1256400" y="1710360"/>
            <a:ext cx="3000600" cy="2676600"/>
          </a:xfrm>
          <a:prstGeom prst="rect">
            <a:avLst/>
          </a:prstGeom>
          <a:ln w="0">
            <a:noFill/>
          </a:ln>
        </p:spPr>
      </p:pic>
      <p:sp>
        <p:nvSpPr>
          <p:cNvPr id="255"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pic>
        <p:nvPicPr>
          <p:cNvPr id="256" name="" descr=""/>
          <p:cNvPicPr/>
          <p:nvPr/>
        </p:nvPicPr>
        <p:blipFill>
          <a:blip r:embed="rId2"/>
          <a:stretch/>
        </p:blipFill>
        <p:spPr>
          <a:xfrm>
            <a:off x="8820000" y="5171040"/>
            <a:ext cx="1167480" cy="407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504000" y="226080"/>
            <a:ext cx="9057960" cy="9327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Watching</a:t>
            </a:r>
            <a:endParaRPr b="0" lang="en-GB" sz="4400" spc="-1" strike="noStrike">
              <a:solidFill>
                <a:srgbClr val="000000"/>
              </a:solidFill>
              <a:latin typeface="Arial"/>
            </a:endParaRPr>
          </a:p>
        </p:txBody>
      </p:sp>
      <p:sp>
        <p:nvSpPr>
          <p:cNvPr id="258" name="PlaceHolder 3"/>
          <p:cNvSpPr/>
          <p:nvPr/>
        </p:nvSpPr>
        <p:spPr>
          <a:xfrm>
            <a:off x="504360" y="1470600"/>
            <a:ext cx="4419720" cy="4425840"/>
          </a:xfrm>
          <a:prstGeom prst="rect">
            <a:avLst/>
          </a:prstGeom>
          <a:noFill/>
          <a:ln w="0">
            <a:noFill/>
          </a:ln>
        </p:spPr>
        <p:style>
          <a:lnRef idx="0"/>
          <a:fillRef idx="0"/>
          <a:effectRef idx="0"/>
          <a:fontRef idx="minor"/>
        </p:style>
        <p:txBody>
          <a:bodyPr lIns="0" rIns="0" tIns="0" bIns="0" anchor="t">
            <a:normAutofit/>
          </a:bodyPr>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Can’t feel nothing (2024) by David Borenstein; on </a:t>
            </a:r>
            <a:r>
              <a:rPr b="0" lang="en-GB" sz="1800" spc="-1" strike="noStrike" u="sng">
                <a:solidFill>
                  <a:srgbClr val="0000ee"/>
                </a:solidFill>
                <a:uFillTx/>
                <a:latin typeface="Arial"/>
                <a:ea typeface="DejaVu Sans"/>
                <a:hlinkClick r:id="rId1"/>
              </a:rPr>
              <a:t>Arte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Coded Bias (2020) by Shalini Kantayya; on </a:t>
            </a:r>
            <a:r>
              <a:rPr b="0" lang="en-GB" sz="1800" spc="-1" strike="noStrike" u="sng">
                <a:solidFill>
                  <a:srgbClr val="0000ee"/>
                </a:solidFill>
                <a:uFillTx/>
                <a:latin typeface="Arial"/>
                <a:ea typeface="DejaVu Sans"/>
                <a:hlinkClick r:id="rId2"/>
              </a:rPr>
              <a:t>Algorithmic Justice Leage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Great Hack (2019) by Jehane Noujaim, Karim Amer; on Netflix</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Social Dilemma (2020) by  Jeff Orlowski; on Netflix </a:t>
            </a:r>
            <a:endParaRPr b="0" lang="en-GB" sz="1800" spc="-1" strike="noStrike">
              <a:solidFill>
                <a:srgbClr val="000000"/>
              </a:solidFill>
              <a:latin typeface="Arial"/>
            </a:endParaRPr>
          </a:p>
        </p:txBody>
      </p:sp>
      <p:pic>
        <p:nvPicPr>
          <p:cNvPr id="259" name="" descr=""/>
          <p:cNvPicPr/>
          <p:nvPr/>
        </p:nvPicPr>
        <p:blipFill>
          <a:blip r:embed="rId3"/>
          <a:stretch/>
        </p:blipFill>
        <p:spPr>
          <a:xfrm>
            <a:off x="4971600" y="1008000"/>
            <a:ext cx="4876200" cy="3723840"/>
          </a:xfrm>
          <a:prstGeom prst="rect">
            <a:avLst/>
          </a:prstGeom>
          <a:ln w="0">
            <a:noFill/>
          </a:ln>
        </p:spPr>
      </p:pic>
      <p:pic>
        <p:nvPicPr>
          <p:cNvPr id="260" name="" descr=""/>
          <p:cNvPicPr/>
          <p:nvPr/>
        </p:nvPicPr>
        <p:blipFill>
          <a:blip r:embed="rId4"/>
          <a:stretch/>
        </p:blipFill>
        <p:spPr>
          <a:xfrm>
            <a:off x="8820360" y="5171400"/>
            <a:ext cx="1167480" cy="407160"/>
          </a:xfrm>
          <a:prstGeom prst="rect">
            <a:avLst/>
          </a:prstGeom>
          <a:ln w="0">
            <a:noFill/>
          </a:ln>
        </p:spPr>
      </p:pic>
      <p:sp>
        <p:nvSpPr>
          <p:cNvPr id="26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6080"/>
            <a:ext cx="9063000" cy="9374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Free Resources</a:t>
            </a:r>
            <a:endParaRPr b="0" lang="en-GB" sz="4400" spc="-1" strike="noStrike">
              <a:solidFill>
                <a:srgbClr val="000000"/>
              </a:solidFill>
              <a:latin typeface="Arial"/>
            </a:endParaRPr>
          </a:p>
        </p:txBody>
      </p:sp>
      <p:sp>
        <p:nvSpPr>
          <p:cNvPr id="172" name="PlaceHolder 2"/>
          <p:cNvSpPr>
            <a:spLocks noGrp="1"/>
          </p:cNvSpPr>
          <p:nvPr>
            <p:ph/>
          </p:nvPr>
        </p:nvSpPr>
        <p:spPr>
          <a:xfrm>
            <a:off x="504000" y="1326600"/>
            <a:ext cx="4417920" cy="41889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Media Literacy Starter Kit incl.</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5-step Guide towards more Media Literacy</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Quick Guide to recognising AI generated content</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Bonus: 5-day media detox / literacy challenge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Reading recommendations </a:t>
            </a: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p:txBody>
      </p:sp>
      <p:pic>
        <p:nvPicPr>
          <p:cNvPr id="173" name="" descr=""/>
          <p:cNvPicPr/>
          <p:nvPr/>
        </p:nvPicPr>
        <p:blipFill>
          <a:blip r:embed="rId1"/>
          <a:stretch/>
        </p:blipFill>
        <p:spPr>
          <a:xfrm>
            <a:off x="6866280" y="360000"/>
            <a:ext cx="3229920" cy="2243520"/>
          </a:xfrm>
          <a:prstGeom prst="rect">
            <a:avLst/>
          </a:prstGeom>
          <a:ln w="0">
            <a:noFill/>
          </a:ln>
        </p:spPr>
      </p:pic>
      <p:pic>
        <p:nvPicPr>
          <p:cNvPr id="174" name="" descr=""/>
          <p:cNvPicPr/>
          <p:nvPr/>
        </p:nvPicPr>
        <p:blipFill>
          <a:blip r:embed="rId2"/>
          <a:stretch/>
        </p:blipFill>
        <p:spPr>
          <a:xfrm>
            <a:off x="6780960" y="2796120"/>
            <a:ext cx="3743280" cy="2600280"/>
          </a:xfrm>
          <a:prstGeom prst="rect">
            <a:avLst/>
          </a:prstGeom>
          <a:ln w="0">
            <a:noFill/>
          </a:ln>
        </p:spPr>
      </p:pic>
      <p:pic>
        <p:nvPicPr>
          <p:cNvPr id="175" name="" descr=""/>
          <p:cNvPicPr/>
          <p:nvPr/>
        </p:nvPicPr>
        <p:blipFill>
          <a:blip r:embed="rId3"/>
          <a:stretch/>
        </p:blipFill>
        <p:spPr>
          <a:xfrm>
            <a:off x="4384080" y="2520000"/>
            <a:ext cx="4503240" cy="3128400"/>
          </a:xfrm>
          <a:prstGeom prst="rect">
            <a:avLst/>
          </a:prstGeom>
          <a:ln w="0">
            <a:noFill/>
          </a:ln>
        </p:spPr>
      </p:pic>
      <p:pic>
        <p:nvPicPr>
          <p:cNvPr id="176" name="" descr=""/>
          <p:cNvPicPr/>
          <p:nvPr/>
        </p:nvPicPr>
        <p:blipFill>
          <a:blip r:embed="rId4"/>
          <a:stretch/>
        </p:blipFill>
        <p:spPr>
          <a:xfrm>
            <a:off x="8820000" y="5171040"/>
            <a:ext cx="1167480" cy="407160"/>
          </a:xfrm>
          <a:prstGeom prst="rect">
            <a:avLst/>
          </a:prstGeom>
          <a:ln w="0">
            <a:noFill/>
          </a:ln>
        </p:spPr>
      </p:pic>
      <p:pic>
        <p:nvPicPr>
          <p:cNvPr id="177" name="" descr=""/>
          <p:cNvPicPr/>
          <p:nvPr/>
        </p:nvPicPr>
        <p:blipFill>
          <a:blip r:embed="rId5"/>
          <a:stretch/>
        </p:blipFill>
        <p:spPr>
          <a:xfrm>
            <a:off x="8820000" y="5171040"/>
            <a:ext cx="1167480" cy="407160"/>
          </a:xfrm>
          <a:prstGeom prst="rect">
            <a:avLst/>
          </a:prstGeom>
          <a:ln w="0">
            <a:noFill/>
          </a:ln>
        </p:spPr>
      </p:pic>
      <p:pic>
        <p:nvPicPr>
          <p:cNvPr id="178" name="" descr=""/>
          <p:cNvPicPr/>
          <p:nvPr/>
        </p:nvPicPr>
        <p:blipFill>
          <a:blip r:embed="rId6"/>
          <a:stretch/>
        </p:blipFill>
        <p:spPr>
          <a:xfrm>
            <a:off x="8820000" y="5171040"/>
            <a:ext cx="1167480" cy="407160"/>
          </a:xfrm>
          <a:prstGeom prst="rect">
            <a:avLst/>
          </a:prstGeom>
          <a:ln w="0">
            <a:noFill/>
          </a:ln>
        </p:spPr>
      </p:pic>
      <p:pic>
        <p:nvPicPr>
          <p:cNvPr id="179" name="" descr=""/>
          <p:cNvPicPr/>
          <p:nvPr/>
        </p:nvPicPr>
        <p:blipFill>
          <a:blip r:embed="rId7"/>
          <a:stretch/>
        </p:blipFill>
        <p:spPr>
          <a:xfrm>
            <a:off x="8820000" y="5171040"/>
            <a:ext cx="1167480" cy="407160"/>
          </a:xfrm>
          <a:prstGeom prst="rect">
            <a:avLst/>
          </a:prstGeom>
          <a:ln w="0">
            <a:noFill/>
          </a:ln>
        </p:spPr>
      </p:pic>
      <p:sp>
        <p:nvSpPr>
          <p:cNvPr id="180"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References</a:t>
            </a:r>
            <a:endParaRPr b="0" lang="en-GB" sz="4400" spc="-1" strike="noStrike">
              <a:solidFill>
                <a:srgbClr val="000000"/>
              </a:solidFill>
              <a:latin typeface="Arial"/>
            </a:endParaRPr>
          </a:p>
        </p:txBody>
      </p:sp>
      <p:sp>
        <p:nvSpPr>
          <p:cNvPr id="263" name="PlaceHolder 2"/>
          <p:cNvSpPr>
            <a:spLocks noGrp="1"/>
          </p:cNvSpPr>
          <p:nvPr>
            <p:ph type="subTitle"/>
          </p:nvPr>
        </p:nvSpPr>
        <p:spPr>
          <a:xfrm>
            <a:off x="504000" y="966600"/>
            <a:ext cx="9055440" cy="3272040"/>
          </a:xfrm>
          <a:prstGeom prst="rect">
            <a:avLst/>
          </a:prstGeom>
          <a:noFill/>
          <a:ln w="0">
            <a:noFill/>
          </a:ln>
        </p:spPr>
        <p:txBody>
          <a:bodyPr lIns="0" rIns="0" tIns="0" bIns="0" anchor="t">
            <a:noAutofit/>
          </a:bodyPr>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Books: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Zuboff, Shoshana (2019). The Age of Surveillance Capitalism: The Fight for a Human Future at the New Frontier of Power. New York: PublicAffairs.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Srnicek, N. (2017). The Challenges of Platform Capitalism: Understanding the Logic of a New Business Model. Juncture, 23, 254-257. </a:t>
            </a:r>
            <a:r>
              <a:rPr b="0" lang="en-GB" sz="800" spc="-1" strike="noStrike" u="sng">
                <a:solidFill>
                  <a:srgbClr val="0000ee"/>
                </a:solidFill>
                <a:uFillTx/>
                <a:latin typeface="Arial"/>
                <a:hlinkClick r:id="rId1"/>
              </a:rPr>
              <a:t>https://doi.org/10.1111/newe.12023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Van Dijck, José Francisca Theodora Maria, Thomas Poell, and Martijn De Waal. The Platform Society: Public Values In a Connective World. New York (N.Y.): Oxford university press, 2018.</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Algorithms:</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Baker, S. A. (2022). Alt. Health Influencers: how wellness culture and web culture have been weaponised to promote conspiracy theories and far-right extremism during the COVID-19 pandemic. European Journal of Cultural Studies, 25(1), 3-24. </a:t>
            </a:r>
            <a:r>
              <a:rPr b="0" lang="en-GB" sz="800" spc="-1" strike="noStrike" u="sng">
                <a:solidFill>
                  <a:srgbClr val="0000ee"/>
                </a:solidFill>
                <a:uFillTx/>
                <a:latin typeface="Arial"/>
                <a:hlinkClick r:id="rId2"/>
              </a:rPr>
              <a:t>https://doi.org/10.1177/13675494211062623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Spreeuwenberg, L. (2022). The moral implications of cancel culture. Ethical Perspectives, 29(1), 89–114.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Pfundmair, M., Wood, N.R., Hales, A. &amp; Wesselmann, E.D. (2024) How social exclusion makes radicalism flourish: A review of empirical evidence. Journal of Social Issues, 80, 341–359. </a:t>
            </a:r>
            <a:r>
              <a:rPr b="0" lang="en-GB" sz="800" spc="-1" strike="noStrike" u="sng">
                <a:solidFill>
                  <a:srgbClr val="0000ee"/>
                </a:solidFill>
                <a:uFillTx/>
                <a:latin typeface="Arial"/>
                <a:ea typeface="Source Han Sans CN"/>
                <a:hlinkClick r:id="rId3"/>
              </a:rPr>
              <a:t>https://doi.org/10.1111/josi.12520</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Norris, P. (2021). Cancel Culture: Myth or Reality? Political Studies, 71(1), 145-174. </a:t>
            </a:r>
            <a:r>
              <a:rPr b="0" lang="en-GB" sz="800" spc="-1" strike="noStrike" u="sng">
                <a:solidFill>
                  <a:srgbClr val="0000cd"/>
                </a:solidFill>
                <a:uFillTx/>
                <a:latin typeface="Arial"/>
                <a:ea typeface="Source Han Sans CN"/>
                <a:hlinkClick r:id="rId4"/>
              </a:rPr>
              <a:t>https://doi.org/10.1177/00323217211037023</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Hesmondhalgh, David and Campos Valverde, Raquel and Kaye, D. Bondy Valdovinos and Li, Zhongwei, The Impact of Algorithmically Driven Recommendation Systems on Music Consumption and Production: A Literature Review (February 9, 2023). UK Centre for Data Ethics and Innovation Reports, Available at SSRN: </a:t>
            </a:r>
            <a:r>
              <a:rPr b="0" lang="en-GB" sz="800" spc="-1" strike="noStrike" u="sng">
                <a:solidFill>
                  <a:srgbClr val="0000cd"/>
                </a:solidFill>
                <a:uFillTx/>
                <a:latin typeface="Arial"/>
                <a:ea typeface="Source Han Sans CN"/>
                <a:hlinkClick r:id="rId5"/>
              </a:rPr>
              <a:t>https://ssrn.com/abstract=4365916</a:t>
            </a:r>
            <a:endParaRPr b="0" lang="en-GB" sz="800" spc="-1" strike="noStrike">
              <a:solidFill>
                <a:srgbClr val="000000"/>
              </a:solidFill>
              <a:latin typeface="Arial"/>
              <a:ea typeface="Source Han Sans CN"/>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Tong, Z., Liu, H., Feng, J., Wang, W., Wu, H. and Xu, J. (2025), Trapped by AI Recommendation: How Identity Concerns Reduce Variety-Seeking Behavior. Manage Decis Econ. </a:t>
            </a:r>
            <a:r>
              <a:rPr b="0" lang="en-GB" sz="800" spc="-1" strike="noStrike" u="sng">
                <a:solidFill>
                  <a:srgbClr val="0000cd"/>
                </a:solidFill>
                <a:uFillTx/>
                <a:latin typeface="Arial"/>
                <a:ea typeface="Source Han Sans CN"/>
                <a:hlinkClick r:id="rId6"/>
              </a:rPr>
              <a:t>https://doi.org/10.1002/mde.4524</a:t>
            </a:r>
            <a:endParaRPr b="0" lang="en-GB" sz="800" spc="-1" strike="noStrike">
              <a:solidFill>
                <a:srgbClr val="000000"/>
              </a:solidFill>
              <a:latin typeface="Arial"/>
              <a:ea typeface="Source Han Sans CN"/>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Specifically on YouTube’s Algorithm: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Lewis, R., &amp; Christin, A. (2022). Platform drama: “Cancel culture,” celebrity, and the struggle for accountability on YouTube. New Media &amp; Society, 24(7), 1632-1656. </a:t>
            </a:r>
            <a:r>
              <a:rPr b="0" lang="en-GB" sz="800" spc="-1" strike="noStrike" u="sng">
                <a:solidFill>
                  <a:srgbClr val="0000cd"/>
                </a:solidFill>
                <a:uFillTx/>
                <a:latin typeface="Arial"/>
                <a:ea typeface="Source Han Sans CN"/>
                <a:hlinkClick r:id="rId7"/>
              </a:rPr>
              <a:t>https://doi.org/10.1177/14614448221099235</a:t>
            </a:r>
            <a:endParaRPr b="0" lang="en-GB" sz="800" spc="-1" strike="noStrike">
              <a:solidFill>
                <a:srgbClr val="000000"/>
              </a:solidFill>
              <a:latin typeface="Arial"/>
              <a:ea typeface="Source Han Sans CN"/>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Jack Nicas, 2018. How YouTube Drives People to the Internet’s Darkest Corners, Google’s video site often recommends divisive or misleading material, despite recent changes designed to fix the problem. The Wall Street Journal. </a:t>
            </a:r>
            <a:r>
              <a:rPr b="0" lang="en-GB" sz="800" spc="-1" strike="noStrike" u="sng">
                <a:solidFill>
                  <a:srgbClr val="0000ee"/>
                </a:solidFill>
                <a:uFillTx/>
                <a:latin typeface="Arial"/>
                <a:ea typeface="Source Han Sans CN"/>
                <a:hlinkClick r:id="rId8"/>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Munger, Kevin, and Joseph Phillips. "Right-wing YouTube: A supply and demand perspective." The International Journal of Press/Politics 27, no. 1 (2022): 186-219. </a:t>
            </a:r>
            <a:r>
              <a:rPr b="0" lang="en-GB" sz="800" spc="-1" strike="noStrike" u="sng">
                <a:solidFill>
                  <a:srgbClr val="0000ee"/>
                </a:solidFill>
                <a:uFillTx/>
                <a:latin typeface="Arial"/>
                <a:ea typeface="Source Han Sans CN"/>
                <a:hlinkClick r:id="rId9"/>
              </a:rPr>
              <a:t>https://doi.org/10.1177/1940161220964767</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Hana Kiros, 2022. Hated that video? YouTube’s algorithm might push you another just like it. MIT Technology Review. </a:t>
            </a:r>
            <a:r>
              <a:rPr b="0" lang="en-GB" sz="800" spc="-1" strike="noStrike" u="sng">
                <a:solidFill>
                  <a:srgbClr val="0000ee"/>
                </a:solidFill>
                <a:uFillTx/>
                <a:latin typeface="Arial"/>
                <a:ea typeface="Source Han Sans CN"/>
                <a:hlinkClick r:id="rId10"/>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Rieder, B., Matamoros-Fernández, A., &amp; Coromina, Ò. (2018). From ranking algorithms to ‘ranking cultures’: Investigating the modulation of visibility in YouTube search results. Convergence, 24(1), 50-68. </a:t>
            </a:r>
            <a:r>
              <a:rPr b="0" lang="en-GB" sz="800" spc="-1" strike="noStrike" u="sng">
                <a:solidFill>
                  <a:srgbClr val="0000ee"/>
                </a:solidFill>
                <a:uFillTx/>
                <a:latin typeface="Arial"/>
                <a:ea typeface="Source Han Sans CN"/>
                <a:hlinkClick r:id="rId11"/>
              </a:rPr>
              <a:t>https://doi.org/10.1177/1354856517736982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Birchall, C., Knight, P., &amp; Knight, S. (2024). Conspiracy Loops: From Distrust to Conspiracy to Culture Wars. Demos. </a:t>
            </a:r>
            <a:r>
              <a:rPr b="0" lang="en-GB" sz="800" spc="-1" strike="noStrike" u="sng">
                <a:solidFill>
                  <a:srgbClr val="0000ee"/>
                </a:solidFill>
                <a:uFillTx/>
                <a:latin typeface="Arial"/>
                <a:ea typeface="Source Han Sans CN"/>
                <a:hlinkClick r:id="rId12"/>
              </a:rPr>
              <a:t>https://demos.co.uk/wp-content/uploads/2024/04/Conspiracy-Loops_Report.pdf</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Hazem Ibrahim, Nouar AlDahoul, Sangjin Lee, Talal Rahwan, Yasir Zaki, YouTube’s recommendation algorithm is left-leaning in the United States, PNAS Nexus, Volume 2, Issue 8, August 2023, pgad264, </a:t>
            </a:r>
            <a:r>
              <a:rPr b="0" lang="en-GB" sz="800" spc="-1" strike="noStrike" u="sng">
                <a:solidFill>
                  <a:srgbClr val="0000ee"/>
                </a:solidFill>
                <a:uFillTx/>
                <a:latin typeface="Arial"/>
                <a:ea typeface="Source Han Sans CN"/>
                <a:hlinkClick r:id="rId13"/>
              </a:rPr>
              <a:t>https://doi.org/10.1093/pnasnexus/pgad264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Yesilada M, Lewandowsky S. Systematic review: YouTube recommendations and problematic content. Internet Policy Rev. 2022 Mar 31;11(1):1652. doi: 10.14763/2022.1.1652. PMID: 36466439; PMCID: PMC7613872.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Zuboff, S. (2015). Big other: Surveillance Capitalism and the Prospects of an Information Civilization. Journal of Information Technology, 30(1), 75-89. </a:t>
            </a:r>
            <a:r>
              <a:rPr b="0" lang="en-GB" sz="800" spc="-1" strike="noStrike" u="sng">
                <a:solidFill>
                  <a:srgbClr val="0000ee"/>
                </a:solidFill>
                <a:uFillTx/>
                <a:latin typeface="Arial"/>
                <a:ea typeface="Source Han Sans CN"/>
                <a:hlinkClick r:id="rId14"/>
              </a:rPr>
              <a:t>https://doi.org/10.1057/jit.2015.5</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Couldry, N., &amp; Mejias, U. A. (2019). Data Colonialism: Rethinking Big Data’s Relation to the Contemporary Subject. Television &amp; New Media, 20(4), 336-349. </a:t>
            </a:r>
            <a:r>
              <a:rPr b="0" lang="en-GB" sz="800" spc="-1" strike="noStrike" u="sng">
                <a:solidFill>
                  <a:srgbClr val="0000ee"/>
                </a:solidFill>
                <a:uFillTx/>
                <a:latin typeface="Arial"/>
                <a:ea typeface="Source Han Sans CN"/>
                <a:hlinkClick r:id="rId15"/>
              </a:rPr>
              <a:t>https://doi.org/10.1177/1527476418796632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West, S. M. (2019). Data Capitalism: Redefining the Logics of Surveillance and Privacy. Business &amp; Society, 58(1), 20-41. </a:t>
            </a:r>
            <a:r>
              <a:rPr b="0" lang="en-GB" sz="800" spc="-1" strike="noStrike" u="sng">
                <a:solidFill>
                  <a:srgbClr val="0000ee"/>
                </a:solidFill>
                <a:uFillTx/>
                <a:latin typeface="Arial"/>
                <a:ea typeface="Source Han Sans CN"/>
                <a:hlinkClick r:id="rId16"/>
              </a:rPr>
              <a:t>https://doi.org/10.1177/0007650317718185</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Google occasionally publishes white papers and blog posts about YouTube’s algorithm and business practices. These can be found on the </a:t>
            </a:r>
            <a:r>
              <a:rPr b="0" lang="en-GB" sz="800" spc="-1" strike="noStrike" u="sng">
                <a:solidFill>
                  <a:srgbClr val="0000ee"/>
                </a:solidFill>
                <a:uFillTx/>
                <a:latin typeface="Arial"/>
                <a:ea typeface="Source Han Sans CN"/>
                <a:hlinkClick r:id="rId17"/>
              </a:rPr>
              <a:t>Google AI Blog</a:t>
            </a:r>
            <a:r>
              <a:rPr b="0" lang="en-GB" sz="800" spc="-1" strike="noStrike" u="sng">
                <a:solidFill>
                  <a:srgbClr val="0000ee"/>
                </a:solidFill>
                <a:uFillTx/>
                <a:latin typeface="Arial"/>
                <a:ea typeface="Source Han Sans CN"/>
              </a:rPr>
              <a:t>,</a:t>
            </a:r>
            <a:r>
              <a:rPr b="0" lang="en-GB" sz="800" spc="-1" strike="noStrike">
                <a:solidFill>
                  <a:srgbClr val="000000"/>
                </a:solidFill>
                <a:latin typeface="Arial"/>
                <a:ea typeface="Source Han Sans CN"/>
              </a:rPr>
              <a:t> </a:t>
            </a:r>
            <a:r>
              <a:rPr b="0" lang="en-GB" sz="800" spc="-1" strike="noStrike" u="sng">
                <a:solidFill>
                  <a:srgbClr val="0000ee"/>
                </a:solidFill>
                <a:uFillTx/>
                <a:latin typeface="Arial"/>
                <a:ea typeface="Source Han Sans CN"/>
                <a:hlinkClick r:id="rId18"/>
              </a:rPr>
              <a:t>YouTube’s Creator Academy</a:t>
            </a:r>
            <a:r>
              <a:rPr b="0" lang="en-GB" sz="800" spc="-1" strike="noStrike">
                <a:solidFill>
                  <a:srgbClr val="000000"/>
                </a:solidFill>
                <a:latin typeface="Arial"/>
                <a:ea typeface="Source Han Sans CN"/>
              </a:rPr>
              <a:t>, and </a:t>
            </a:r>
            <a:r>
              <a:rPr b="0" lang="en-GB" sz="800" spc="-1" strike="noStrike" u="sng">
                <a:solidFill>
                  <a:srgbClr val="0000ee"/>
                </a:solidFill>
                <a:uFillTx/>
                <a:latin typeface="Arial"/>
                <a:ea typeface="Source Han Sans CN"/>
                <a:hlinkClick r:id="rId19"/>
              </a:rPr>
              <a:t>Google Research Blog</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Icons by </a:t>
            </a:r>
            <a:r>
              <a:rPr b="0" lang="en-GB" sz="800" spc="-1" strike="noStrike" u="sng">
                <a:solidFill>
                  <a:srgbClr val="0000ee"/>
                </a:solidFill>
                <a:uFillTx/>
                <a:latin typeface="Arial"/>
                <a:ea typeface="Source Han Sans CN"/>
                <a:hlinkClick r:id="rId20"/>
              </a:rPr>
              <a:t>Larea</a:t>
            </a:r>
            <a:r>
              <a:rPr b="0" lang="en-GB" sz="800" spc="-1" strike="noStrike">
                <a:solidFill>
                  <a:srgbClr val="000000"/>
                </a:solidFill>
                <a:latin typeface="Arial"/>
                <a:ea typeface="Source Han Sans CN"/>
              </a:rPr>
              <a:t> from </a:t>
            </a:r>
            <a:r>
              <a:rPr b="0" lang="en-GB" sz="800" spc="-1" strike="noStrike" u="sng">
                <a:solidFill>
                  <a:srgbClr val="0000ee"/>
                </a:solidFill>
                <a:uFillTx/>
                <a:latin typeface="Arial"/>
                <a:ea typeface="Source Han Sans CN"/>
                <a:hlinkClick r:id="rId21"/>
              </a:rPr>
              <a:t>Noun Project</a:t>
            </a:r>
            <a:r>
              <a:rPr b="0" lang="en-GB" sz="800" spc="-1" strike="noStrike">
                <a:solidFill>
                  <a:srgbClr val="000000"/>
                </a:solidFill>
                <a:latin typeface="Arial"/>
                <a:ea typeface="Source Han Sans CN"/>
              </a:rPr>
              <a:t> (CC BY 3.0)</a:t>
            </a:r>
            <a:endParaRPr b="0" lang="en-GB" sz="800" spc="-1" strike="noStrike">
              <a:solidFill>
                <a:srgbClr val="000000"/>
              </a:solidFill>
              <a:latin typeface="Arial"/>
            </a:endParaRPr>
          </a:p>
        </p:txBody>
      </p:sp>
      <p:pic>
        <p:nvPicPr>
          <p:cNvPr id="264" name="" descr=""/>
          <p:cNvPicPr/>
          <p:nvPr/>
        </p:nvPicPr>
        <p:blipFill>
          <a:blip r:embed="rId22"/>
          <a:stretch/>
        </p:blipFill>
        <p:spPr>
          <a:xfrm>
            <a:off x="8820000" y="5171400"/>
            <a:ext cx="1167480" cy="407160"/>
          </a:xfrm>
          <a:prstGeom prst="rect">
            <a:avLst/>
          </a:prstGeom>
          <a:ln w="0">
            <a:noFill/>
          </a:ln>
        </p:spPr>
      </p:pic>
      <p:sp>
        <p:nvSpPr>
          <p:cNvPr id="265" name=""/>
          <p:cNvSpPr/>
          <p:nvPr/>
        </p:nvSpPr>
        <p:spPr>
          <a:xfrm>
            <a:off x="7424640" y="536472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 descr=""/>
          <p:cNvPicPr/>
          <p:nvPr/>
        </p:nvPicPr>
        <p:blipFill>
          <a:blip r:embed="rId1"/>
          <a:stretch/>
        </p:blipFill>
        <p:spPr>
          <a:xfrm>
            <a:off x="5478120" y="972000"/>
            <a:ext cx="4193280" cy="4193280"/>
          </a:xfrm>
          <a:prstGeom prst="rect">
            <a:avLst/>
          </a:prstGeom>
          <a:ln w="0">
            <a:noFill/>
          </a:ln>
        </p:spPr>
      </p:pic>
      <p:sp>
        <p:nvSpPr>
          <p:cNvPr id="267"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Contact</a:t>
            </a:r>
            <a:endParaRPr b="0" lang="en-GB" sz="4400" spc="-1" strike="noStrike">
              <a:solidFill>
                <a:srgbClr val="000000"/>
              </a:solidFill>
              <a:latin typeface="Arial"/>
            </a:endParaRPr>
          </a:p>
        </p:txBody>
      </p:sp>
      <p:sp>
        <p:nvSpPr>
          <p:cNvPr id="268" name="PlaceHolder 2"/>
          <p:cNvSpPr>
            <a:spLocks noGrp="1"/>
          </p:cNvSpPr>
          <p:nvPr>
            <p:ph/>
          </p:nvPr>
        </p:nvSpPr>
        <p:spPr>
          <a:xfrm>
            <a:off x="1872000" y="1902600"/>
            <a:ext cx="7332120" cy="327528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GB" sz="3200" spc="-1" strike="noStrike" u="sng">
                <a:solidFill>
                  <a:srgbClr val="0000ee"/>
                </a:solidFill>
                <a:uFillTx/>
                <a:latin typeface="Arial"/>
                <a:hlinkClick r:id="rId2"/>
              </a:rPr>
              <a:t>www.shakeri.eu</a:t>
            </a:r>
            <a:r>
              <a:rPr b="0" lang="en-GB" sz="3200" spc="-1" strike="noStrike">
                <a:solidFill>
                  <a:srgbClr val="000000"/>
                </a:solidFill>
                <a:latin typeface="Arial"/>
              </a:rPr>
              <a:t> </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r>
              <a:rPr b="0" lang="en-GB" sz="3200" spc="-1" strike="noStrike" u="sng">
                <a:solidFill>
                  <a:srgbClr val="0000ee"/>
                </a:solidFill>
                <a:uFillTx/>
                <a:latin typeface="Arial"/>
                <a:hlinkClick r:id="rId3"/>
              </a:rPr>
              <a:t>gozel@shakeri.eu</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p:txBody>
      </p:sp>
      <p:pic>
        <p:nvPicPr>
          <p:cNvPr id="269" name="" descr=""/>
          <p:cNvPicPr/>
          <p:nvPr/>
        </p:nvPicPr>
        <p:blipFill>
          <a:blip r:embed="rId4"/>
          <a:stretch/>
        </p:blipFill>
        <p:spPr>
          <a:xfrm>
            <a:off x="756000" y="1620000"/>
            <a:ext cx="939600" cy="929880"/>
          </a:xfrm>
          <a:prstGeom prst="rect">
            <a:avLst/>
          </a:prstGeom>
          <a:ln w="0">
            <a:noFill/>
          </a:ln>
        </p:spPr>
      </p:pic>
      <p:pic>
        <p:nvPicPr>
          <p:cNvPr id="270" name="" descr=""/>
          <p:cNvPicPr/>
          <p:nvPr/>
        </p:nvPicPr>
        <p:blipFill>
          <a:blip r:embed="rId5"/>
          <a:stretch/>
        </p:blipFill>
        <p:spPr>
          <a:xfrm>
            <a:off x="756000" y="2952000"/>
            <a:ext cx="939600" cy="834840"/>
          </a:xfrm>
          <a:prstGeom prst="rect">
            <a:avLst/>
          </a:prstGeom>
          <a:ln w="0">
            <a:noFill/>
          </a:ln>
        </p:spPr>
      </p:pic>
      <p:pic>
        <p:nvPicPr>
          <p:cNvPr id="271" name="" descr=""/>
          <p:cNvPicPr/>
          <p:nvPr/>
        </p:nvPicPr>
        <p:blipFill>
          <a:blip r:embed="rId6"/>
          <a:stretch/>
        </p:blipFill>
        <p:spPr>
          <a:xfrm>
            <a:off x="8820000" y="5171040"/>
            <a:ext cx="1167480" cy="407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p:cNvPicPr/>
          <p:nvPr/>
        </p:nvPicPr>
        <p:blipFill>
          <a:blip r:embed="rId1"/>
          <a:stretch/>
        </p:blipFill>
        <p:spPr>
          <a:xfrm>
            <a:off x="936000" y="973800"/>
            <a:ext cx="2197080" cy="2173320"/>
          </a:xfrm>
          <a:prstGeom prst="rect">
            <a:avLst/>
          </a:prstGeom>
          <a:ln w="0">
            <a:noFill/>
          </a:ln>
        </p:spPr>
      </p:pic>
      <p:sp>
        <p:nvSpPr>
          <p:cNvPr id="18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Applicable to all media</a:t>
            </a:r>
            <a:endParaRPr b="0" lang="en-GB" sz="4400" spc="-1" strike="noStrike">
              <a:solidFill>
                <a:srgbClr val="000000"/>
              </a:solidFill>
              <a:latin typeface="Arial"/>
            </a:endParaRPr>
          </a:p>
        </p:txBody>
      </p:sp>
      <p:pic>
        <p:nvPicPr>
          <p:cNvPr id="183" name="" descr=""/>
          <p:cNvPicPr/>
          <p:nvPr/>
        </p:nvPicPr>
        <p:blipFill>
          <a:blip r:embed="rId2"/>
          <a:stretch/>
        </p:blipFill>
        <p:spPr>
          <a:xfrm>
            <a:off x="5112360" y="1172160"/>
            <a:ext cx="2075040" cy="1850400"/>
          </a:xfrm>
          <a:prstGeom prst="rect">
            <a:avLst/>
          </a:prstGeom>
          <a:ln w="0">
            <a:noFill/>
          </a:ln>
        </p:spPr>
      </p:pic>
      <p:pic>
        <p:nvPicPr>
          <p:cNvPr id="184" name="" descr=""/>
          <p:cNvPicPr/>
          <p:nvPr/>
        </p:nvPicPr>
        <p:blipFill>
          <a:blip r:embed="rId3"/>
          <a:stretch/>
        </p:blipFill>
        <p:spPr>
          <a:xfrm>
            <a:off x="8075520" y="1558800"/>
            <a:ext cx="1701720" cy="2006280"/>
          </a:xfrm>
          <a:prstGeom prst="rect">
            <a:avLst/>
          </a:prstGeom>
          <a:ln w="0">
            <a:noFill/>
          </a:ln>
        </p:spPr>
      </p:pic>
      <p:pic>
        <p:nvPicPr>
          <p:cNvPr id="185" name="" descr=""/>
          <p:cNvPicPr/>
          <p:nvPr/>
        </p:nvPicPr>
        <p:blipFill>
          <a:blip r:embed="rId4"/>
          <a:stretch/>
        </p:blipFill>
        <p:spPr>
          <a:xfrm>
            <a:off x="6960960" y="3600000"/>
            <a:ext cx="1283760" cy="1725480"/>
          </a:xfrm>
          <a:prstGeom prst="rect">
            <a:avLst/>
          </a:prstGeom>
          <a:ln w="0">
            <a:noFill/>
          </a:ln>
        </p:spPr>
      </p:pic>
      <p:pic>
        <p:nvPicPr>
          <p:cNvPr id="186" name="" descr=""/>
          <p:cNvPicPr/>
          <p:nvPr/>
        </p:nvPicPr>
        <p:blipFill>
          <a:blip r:embed="rId5"/>
          <a:stretch/>
        </p:blipFill>
        <p:spPr>
          <a:xfrm>
            <a:off x="2232000" y="3055320"/>
            <a:ext cx="3043080" cy="2323800"/>
          </a:xfrm>
          <a:prstGeom prst="rect">
            <a:avLst/>
          </a:prstGeom>
          <a:ln w="0">
            <a:noFill/>
          </a:ln>
        </p:spPr>
      </p:pic>
      <p:pic>
        <p:nvPicPr>
          <p:cNvPr id="187" name="" descr=""/>
          <p:cNvPicPr/>
          <p:nvPr/>
        </p:nvPicPr>
        <p:blipFill>
          <a:blip r:embed="rId6"/>
          <a:stretch/>
        </p:blipFill>
        <p:spPr>
          <a:xfrm>
            <a:off x="8820000" y="5171040"/>
            <a:ext cx="1167480" cy="407160"/>
          </a:xfrm>
          <a:prstGeom prst="rect">
            <a:avLst/>
          </a:prstGeom>
          <a:ln w="0">
            <a:noFill/>
          </a:ln>
        </p:spPr>
      </p:pic>
      <p:sp>
        <p:nvSpPr>
          <p:cNvPr id="188" name=""/>
          <p:cNvSpPr/>
          <p:nvPr/>
        </p:nvSpPr>
        <p:spPr>
          <a:xfrm>
            <a:off x="7424640" y="536400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73080"/>
            <a:ext cx="9058680" cy="12398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Media Literacy Starter Kit</a:t>
            </a:r>
            <a:endParaRPr b="0" lang="en-GB" sz="4400" spc="-1" strike="noStrike">
              <a:solidFill>
                <a:srgbClr val="000000"/>
              </a:solidFill>
              <a:latin typeface="Arial"/>
            </a:endParaRPr>
          </a:p>
        </p:txBody>
      </p:sp>
      <p:sp>
        <p:nvSpPr>
          <p:cNvPr id="190" name="PlaceHolder 2"/>
          <p:cNvSpPr>
            <a:spLocks noGrp="1"/>
          </p:cNvSpPr>
          <p:nvPr>
            <p:ph/>
          </p:nvPr>
        </p:nvSpPr>
        <p:spPr>
          <a:xfrm>
            <a:off x="504000" y="1326600"/>
            <a:ext cx="9061200" cy="383076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Resources to explore: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Data Detox Kit: </a:t>
            </a:r>
            <a:r>
              <a:rPr b="0" lang="en-GB" sz="1800" spc="-1" strike="noStrike" u="sng">
                <a:solidFill>
                  <a:srgbClr val="0000ee"/>
                </a:solidFill>
                <a:uFillTx/>
                <a:latin typeface="Arial"/>
                <a:hlinkClick r:id="rId1"/>
              </a:rPr>
              <a:t>https://datadetoxkit.org</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Algorithmic Justice League: </a:t>
            </a:r>
            <a:r>
              <a:rPr b="0" lang="en-GB" sz="1800" spc="-1" strike="noStrike" u="sng">
                <a:solidFill>
                  <a:srgbClr val="0000ee"/>
                </a:solidFill>
                <a:uFillTx/>
                <a:latin typeface="Arial"/>
                <a:hlinkClick r:id="rId2"/>
              </a:rPr>
              <a:t>https://www.ajl.org/library/home</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Crash Course Media Literacy: </a:t>
            </a:r>
            <a:r>
              <a:rPr b="0" lang="en-GB" sz="1800" spc="-1" strike="noStrike" u="sng">
                <a:solidFill>
                  <a:srgbClr val="0000ee"/>
                </a:solidFill>
                <a:uFillTx/>
                <a:latin typeface="Arial"/>
                <a:hlinkClick r:id="rId3"/>
              </a:rPr>
              <a:t>YouTube Series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National Association for Media Literacy Education: </a:t>
            </a:r>
            <a:r>
              <a:rPr b="0" lang="en-GB" sz="1800" spc="-1" strike="noStrike" u="sng">
                <a:solidFill>
                  <a:srgbClr val="0000ee"/>
                </a:solidFill>
                <a:uFillTx/>
                <a:latin typeface="Arial"/>
                <a:hlinkClick r:id="rId4"/>
              </a:rPr>
              <a:t>https://namle.org/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Personal favourites</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ad-blockers:</a:t>
            </a:r>
            <a:r>
              <a:rPr b="0" lang="en-GB" sz="1800" spc="-1" strike="noStrike">
                <a:solidFill>
                  <a:srgbClr val="000000"/>
                </a:solidFill>
                <a:latin typeface="Arial"/>
              </a:rPr>
              <a:t> e.g. </a:t>
            </a:r>
            <a:r>
              <a:rPr b="0" lang="en-GB" sz="1800" spc="-1" strike="noStrike" u="sng">
                <a:solidFill>
                  <a:srgbClr val="0000ee"/>
                </a:solidFill>
                <a:uFillTx/>
                <a:latin typeface="Arial"/>
                <a:hlinkClick r:id="rId5"/>
              </a:rPr>
              <a:t>uBlock origin</a:t>
            </a:r>
            <a:r>
              <a:rPr b="0" lang="en-GB" sz="1800" spc="-1" strike="noStrike">
                <a:solidFill>
                  <a:srgbClr val="000000"/>
                </a:solidFill>
                <a:latin typeface="Arial"/>
              </a:rPr>
              <a:t>, </a:t>
            </a:r>
            <a:r>
              <a:rPr b="0" lang="en-GB" sz="1800" spc="-1" strike="noStrike" u="sng">
                <a:solidFill>
                  <a:srgbClr val="0000ee"/>
                </a:solidFill>
                <a:uFillTx/>
                <a:latin typeface="Arial"/>
                <a:hlinkClick r:id="rId6"/>
              </a:rPr>
              <a:t>AdBlock Plus</a:t>
            </a:r>
            <a:r>
              <a:rPr b="0" lang="en-GB" sz="1800" spc="-1" strike="noStrike">
                <a:solidFill>
                  <a:srgbClr val="000000"/>
                </a:solidFill>
                <a:latin typeface="Arial"/>
              </a:rPr>
              <a:t>, </a:t>
            </a:r>
            <a:r>
              <a:rPr b="0" lang="en-GB" sz="1800" spc="-1" strike="noStrike" u="sng">
                <a:solidFill>
                  <a:srgbClr val="0000ee"/>
                </a:solidFill>
                <a:uFillTx/>
                <a:latin typeface="Arial"/>
                <a:hlinkClick r:id="rId7"/>
              </a:rPr>
              <a:t>adguard</a:t>
            </a:r>
            <a:r>
              <a:rPr b="0" lang="en-GB" sz="1800" spc="-1" strike="noStrike">
                <a:solidFill>
                  <a:srgbClr val="000000"/>
                </a:solidFill>
                <a:latin typeface="Arial"/>
              </a:rPr>
              <a:t>, </a:t>
            </a:r>
            <a:r>
              <a:rPr b="0" lang="en-GB" sz="1800" spc="-1" strike="noStrike" u="sng">
                <a:solidFill>
                  <a:srgbClr val="0000ee"/>
                </a:solidFill>
                <a:uFillTx/>
                <a:latin typeface="Arial"/>
                <a:hlinkClick r:id="rId8"/>
              </a:rPr>
              <a:t>Ghostery</a:t>
            </a:r>
            <a:r>
              <a:rPr b="0" lang="en-GB" sz="1800" spc="-1" strike="noStrike">
                <a:solidFill>
                  <a:srgbClr val="000000"/>
                </a:solidFill>
                <a:latin typeface="Arial"/>
              </a:rPr>
              <a:t>, etc</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change your settings</a:t>
            </a:r>
            <a:r>
              <a:rPr b="0" lang="en-GB" sz="1800" spc="-1" strike="noStrike">
                <a:solidFill>
                  <a:srgbClr val="000000"/>
                </a:solidFill>
                <a:latin typeface="Arial"/>
              </a:rPr>
              <a:t> to make yourself less available to ad targeting (e.g. </a:t>
            </a:r>
            <a:r>
              <a:rPr b="0" lang="en-GB" sz="1800" spc="-1" strike="noStrike" u="sng">
                <a:solidFill>
                  <a:srgbClr val="0000ee"/>
                </a:solidFill>
                <a:uFillTx/>
                <a:latin typeface="Arial"/>
                <a:hlinkClick r:id="rId9"/>
              </a:rPr>
              <a:t>Facebook and Instagram</a:t>
            </a:r>
            <a:r>
              <a:rPr b="0" lang="en-GB" sz="1800" spc="-1" strike="noStrike">
                <a:solidFill>
                  <a:srgbClr val="000000"/>
                </a:solidFill>
                <a:latin typeface="Arial"/>
              </a:rPr>
              <a:t>) through tutorials on </a:t>
            </a:r>
            <a:r>
              <a:rPr b="0" lang="en-GB" sz="1800" spc="-1" strike="noStrike" u="sng">
                <a:solidFill>
                  <a:srgbClr val="0000ee"/>
                </a:solidFill>
                <a:uFillTx/>
                <a:latin typeface="Arial"/>
                <a:hlinkClick r:id="rId10"/>
              </a:rPr>
              <a:t>Data Detox Kit</a:t>
            </a:r>
            <a:endParaRPr b="0" lang="en-GB" sz="1800" spc="-1" strike="noStrike">
              <a:solidFill>
                <a:srgbClr val="000000"/>
              </a:solidFill>
              <a:latin typeface="Arial"/>
            </a:endParaRPr>
          </a:p>
        </p:txBody>
      </p:sp>
      <p:pic>
        <p:nvPicPr>
          <p:cNvPr id="191" name="" descr=""/>
          <p:cNvPicPr/>
          <p:nvPr/>
        </p:nvPicPr>
        <p:blipFill>
          <a:blip r:embed="rId11"/>
          <a:stretch/>
        </p:blipFill>
        <p:spPr>
          <a:xfrm>
            <a:off x="8820000" y="5171040"/>
            <a:ext cx="1167480" cy="407160"/>
          </a:xfrm>
          <a:prstGeom prst="rect">
            <a:avLst/>
          </a:prstGeom>
          <a:ln w="0">
            <a:noFill/>
          </a:ln>
        </p:spPr>
      </p:pic>
      <p:sp>
        <p:nvSpPr>
          <p:cNvPr id="192"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5-step Guide towards more Media Literacy </a:t>
            </a:r>
            <a:endParaRPr b="0" lang="en-GB" sz="4400" spc="-1" strike="noStrike">
              <a:solidFill>
                <a:srgbClr val="000000"/>
              </a:solidFill>
              <a:latin typeface="Arial"/>
            </a:endParaRPr>
          </a:p>
        </p:txBody>
      </p:sp>
      <p:sp>
        <p:nvSpPr>
          <p:cNvPr id="194" name="PlaceHolder 2"/>
          <p:cNvSpPr>
            <a:spLocks noGrp="1"/>
          </p:cNvSpPr>
          <p:nvPr>
            <p:ph/>
          </p:nvPr>
        </p:nvSpPr>
        <p:spPr>
          <a:xfrm>
            <a:off x="5152680" y="1686600"/>
            <a:ext cx="4423320" cy="328500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Understand the source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Verify Information</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Analyse the Message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Recognise Bias and Perspective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Engage Critically and Ethically</a:t>
            </a:r>
            <a:endParaRPr b="0" lang="en-GB" sz="1800" spc="-1" strike="noStrike">
              <a:solidFill>
                <a:srgbClr val="000000"/>
              </a:solidFill>
              <a:latin typeface="Arial"/>
            </a:endParaRPr>
          </a:p>
        </p:txBody>
      </p:sp>
      <p:pic>
        <p:nvPicPr>
          <p:cNvPr id="195" name="" descr=""/>
          <p:cNvPicPr/>
          <p:nvPr/>
        </p:nvPicPr>
        <p:blipFill>
          <a:blip r:embed="rId1"/>
          <a:stretch/>
        </p:blipFill>
        <p:spPr>
          <a:xfrm>
            <a:off x="939960" y="1872000"/>
            <a:ext cx="3824640" cy="2807640"/>
          </a:xfrm>
          <a:prstGeom prst="rect">
            <a:avLst/>
          </a:prstGeom>
          <a:ln w="0">
            <a:noFill/>
          </a:ln>
        </p:spPr>
      </p:pic>
      <p:pic>
        <p:nvPicPr>
          <p:cNvPr id="196" name="" descr=""/>
          <p:cNvPicPr/>
          <p:nvPr/>
        </p:nvPicPr>
        <p:blipFill>
          <a:blip r:embed="rId2"/>
          <a:stretch/>
        </p:blipFill>
        <p:spPr>
          <a:xfrm>
            <a:off x="8820000" y="5171040"/>
            <a:ext cx="1167480" cy="407160"/>
          </a:xfrm>
          <a:prstGeom prst="rect">
            <a:avLst/>
          </a:prstGeom>
          <a:ln w="0">
            <a:noFill/>
          </a:ln>
        </p:spPr>
      </p:pic>
      <p:sp>
        <p:nvSpPr>
          <p:cNvPr id="197"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1. Understand the Source</a:t>
            </a:r>
            <a:endParaRPr b="0" lang="en-GB" sz="4400" spc="-1" strike="noStrike">
              <a:solidFill>
                <a:srgbClr val="000000"/>
              </a:solidFill>
              <a:latin typeface="Arial"/>
            </a:endParaRPr>
          </a:p>
        </p:txBody>
      </p:sp>
      <p:sp>
        <p:nvSpPr>
          <p:cNvPr id="199" name="PlaceHolder 2"/>
          <p:cNvSpPr>
            <a:spLocks noGrp="1"/>
          </p:cNvSpPr>
          <p:nvPr>
            <p:ph/>
          </p:nvPr>
        </p:nvSpPr>
        <p:spPr>
          <a:xfrm>
            <a:off x="504000" y="1326600"/>
            <a:ext cx="9061200" cy="327780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Not all sources are created equal. Knowing who produced the content, their motivations, and their credibility is crucial.</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Check the author’s credentials and expertise.</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Investigate the publisher or platform (e.g., is it a reputable news outlet, a blog, or a social media account?).</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Look for biases or potential conflicts of interest.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ea typeface="Source Han Sans CN"/>
              </a:rPr>
              <a:t>Tip</a:t>
            </a:r>
            <a:r>
              <a:rPr b="0" lang="en-GB" sz="1800" spc="-1" strike="noStrike">
                <a:solidFill>
                  <a:srgbClr val="000000"/>
                </a:solidFill>
                <a:latin typeface="Arial"/>
                <a:ea typeface="Source Han Sans CN"/>
              </a:rPr>
              <a:t>: Use tools like </a:t>
            </a:r>
            <a:r>
              <a:rPr b="0" lang="en-GB" sz="1800" spc="-1" strike="noStrike" u="sng">
                <a:solidFill>
                  <a:srgbClr val="0000ee"/>
                </a:solidFill>
                <a:uFillTx/>
                <a:latin typeface="Arial"/>
                <a:ea typeface="Source Han Sans CN"/>
                <a:hlinkClick r:id="rId1"/>
              </a:rPr>
              <a:t>Media Bias/Fact Check</a:t>
            </a:r>
            <a:r>
              <a:rPr b="0" lang="en-GB" sz="1800" spc="-1" strike="noStrike">
                <a:solidFill>
                  <a:srgbClr val="000000"/>
                </a:solidFill>
                <a:latin typeface="Arial"/>
                <a:ea typeface="Source Han Sans CN"/>
              </a:rPr>
              <a:t> to evaluate the reliability of news sources. Be vigilant about people who provide “simple” explanations to complex issues. </a:t>
            </a:r>
            <a:endParaRPr b="0" lang="en-GB" sz="1800" spc="-1" strike="noStrike">
              <a:solidFill>
                <a:srgbClr val="000000"/>
              </a:solidFill>
              <a:latin typeface="Arial"/>
            </a:endParaRPr>
          </a:p>
        </p:txBody>
      </p:sp>
      <p:pic>
        <p:nvPicPr>
          <p:cNvPr id="200" name="" descr=""/>
          <p:cNvPicPr/>
          <p:nvPr/>
        </p:nvPicPr>
        <p:blipFill>
          <a:blip r:embed="rId2"/>
          <a:stretch/>
        </p:blipFill>
        <p:spPr>
          <a:xfrm>
            <a:off x="8820000" y="5171040"/>
            <a:ext cx="1167480" cy="407160"/>
          </a:xfrm>
          <a:prstGeom prst="rect">
            <a:avLst/>
          </a:prstGeom>
          <a:ln w="0">
            <a:noFill/>
          </a:ln>
        </p:spPr>
      </p:pic>
      <p:sp>
        <p:nvSpPr>
          <p:cNvPr id="201"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2. Verify Information</a:t>
            </a:r>
            <a:endParaRPr b="0" lang="en-GB" sz="4400" spc="-1" strike="noStrike">
              <a:solidFill>
                <a:srgbClr val="000000"/>
              </a:solidFill>
              <a:latin typeface="Arial"/>
            </a:endParaRPr>
          </a:p>
        </p:txBody>
      </p:sp>
      <p:sp>
        <p:nvSpPr>
          <p:cNvPr id="203" name="PlaceHolder 2"/>
          <p:cNvSpPr>
            <a:spLocks noGrp="1"/>
          </p:cNvSpPr>
          <p:nvPr>
            <p:ph/>
          </p:nvPr>
        </p:nvSpPr>
        <p:spPr>
          <a:xfrm>
            <a:off x="504000" y="1326600"/>
            <a:ext cx="9061200" cy="3522960"/>
          </a:xfrm>
          <a:prstGeom prst="rect">
            <a:avLst/>
          </a:prstGeom>
          <a:noFill/>
          <a:ln w="0">
            <a:noFill/>
          </a:ln>
        </p:spPr>
        <p:txBody>
          <a:bodyPr lIns="0" rIns="0" tIns="0" bIns="0" anchor="t">
            <a:normAutofit fontScale="98333" lnSpcReduction="10000"/>
          </a:bodyPr>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Misinformation and disinformation are widespread. Verifying facts helps you avoid spreading false information.</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Ask: Is it </a:t>
            </a:r>
            <a:r>
              <a:rPr b="1" i="1" lang="en-GB" sz="1800" spc="-1" strike="noStrike">
                <a:solidFill>
                  <a:srgbClr val="000000"/>
                </a:solidFill>
                <a:latin typeface="Arial"/>
              </a:rPr>
              <a:t>fact or opinion?</a:t>
            </a:r>
            <a:r>
              <a:rPr b="0" lang="en-GB" sz="1800" spc="-1" strike="noStrike">
                <a:solidFill>
                  <a:srgbClr val="000000"/>
                </a:solidFill>
                <a:latin typeface="Arial"/>
              </a:rPr>
              <a:t> Cross-check information with multiple reputable sources.</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fact-checking websites like </a:t>
            </a:r>
            <a:r>
              <a:rPr b="0" lang="en-GB" sz="1800" spc="-1" strike="noStrike" u="sng">
                <a:solidFill>
                  <a:srgbClr val="0000ee"/>
                </a:solidFill>
                <a:uFillTx/>
                <a:latin typeface="Arial"/>
                <a:ea typeface="Source Han Sans CN"/>
                <a:hlinkClick r:id="rId1"/>
              </a:rPr>
              <a:t>Snopes</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2"/>
              </a:rPr>
              <a:t>FactCheck.org</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PolitiFact</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4"/>
              </a:rPr>
              <a:t>Wikipedia’s List of fact-checking websites</a:t>
            </a:r>
            <a:r>
              <a:rPr b="0" lang="en-GB" sz="1800" spc="-1" strike="noStrike">
                <a:solidFill>
                  <a:srgbClr val="000000"/>
                </a:solidFill>
                <a:latin typeface="Arial"/>
                <a:ea typeface="Source Han Sans CN"/>
              </a:rPr>
              <a:t>.</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fact-cheking browser extensions like </a:t>
            </a:r>
            <a:r>
              <a:rPr b="0" lang="en-GB" sz="1800" spc="-1" strike="noStrike" u="sng">
                <a:solidFill>
                  <a:srgbClr val="0000ee"/>
                </a:solidFill>
                <a:uFillTx/>
                <a:latin typeface="Arial"/>
                <a:ea typeface="Source Han Sans CN"/>
                <a:hlinkClick r:id="rId5"/>
              </a:rPr>
              <a:t>NewsGuard</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6"/>
              </a:rPr>
              <a:t>Media Bias/Fact Check</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Look for primary sources (e.g., official reports, studies i.e. </a:t>
            </a:r>
            <a:r>
              <a:rPr b="0" lang="en-GB" sz="1800" spc="-1" strike="noStrike" u="sng">
                <a:solidFill>
                  <a:srgbClr val="0000ee"/>
                </a:solidFill>
                <a:uFillTx/>
                <a:latin typeface="Arial"/>
                <a:ea typeface="Source Han Sans CN"/>
                <a:hlinkClick r:id="rId7"/>
              </a:rPr>
              <a:t>Google Scholar</a:t>
            </a:r>
            <a:r>
              <a:rPr b="0" lang="en-GB" sz="1800" spc="-1" strike="noStrike">
                <a:solidFill>
                  <a:srgbClr val="000000"/>
                </a:solidFill>
                <a:latin typeface="Arial"/>
                <a:ea typeface="Source Han Sans CN"/>
              </a:rPr>
              <a:t>, or direct quotes) whenever possible.</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ea typeface="Source Han Sans CN"/>
              </a:rPr>
              <a:t>Tip</a:t>
            </a:r>
            <a:r>
              <a:rPr b="0" lang="en-GB" sz="1800" spc="-1" strike="noStrike">
                <a:solidFill>
                  <a:srgbClr val="000000"/>
                </a:solidFill>
                <a:latin typeface="Arial"/>
                <a:ea typeface="Source Han Sans CN"/>
              </a:rPr>
              <a:t>: Be wary of sensational headlines or content that evokes strong emotions—these are often red flags for misinformation.</a:t>
            </a:r>
            <a:endParaRPr b="0" lang="en-GB" sz="1800" spc="-1" strike="noStrike">
              <a:solidFill>
                <a:srgbClr val="000000"/>
              </a:solidFill>
              <a:latin typeface="Arial"/>
            </a:endParaRPr>
          </a:p>
        </p:txBody>
      </p:sp>
      <p:pic>
        <p:nvPicPr>
          <p:cNvPr id="204" name="" descr=""/>
          <p:cNvPicPr/>
          <p:nvPr/>
        </p:nvPicPr>
        <p:blipFill>
          <a:blip r:embed="rId8"/>
          <a:stretch/>
        </p:blipFill>
        <p:spPr>
          <a:xfrm>
            <a:off x="8820000" y="5171040"/>
            <a:ext cx="1167480" cy="407160"/>
          </a:xfrm>
          <a:prstGeom prst="rect">
            <a:avLst/>
          </a:prstGeom>
          <a:ln w="0">
            <a:noFill/>
          </a:ln>
        </p:spPr>
      </p:pic>
      <p:sp>
        <p:nvSpPr>
          <p:cNvPr id="205"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3. Analyse the Message</a:t>
            </a:r>
            <a:endParaRPr b="0" lang="en-GB" sz="4400" spc="-1" strike="noStrike">
              <a:solidFill>
                <a:srgbClr val="000000"/>
              </a:solidFill>
              <a:latin typeface="Arial"/>
            </a:endParaRPr>
          </a:p>
        </p:txBody>
      </p:sp>
      <p:sp>
        <p:nvSpPr>
          <p:cNvPr id="207" name="PlaceHolder 2"/>
          <p:cNvSpPr>
            <a:spLocks noGrp="1"/>
          </p:cNvSpPr>
          <p:nvPr>
            <p:ph/>
          </p:nvPr>
        </p:nvSpPr>
        <p:spPr>
          <a:xfrm>
            <a:off x="504000" y="1326600"/>
            <a:ext cx="9061200" cy="460296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messages are often designed to persuade, entertain, or manipulate. Understanding the intent behind the content helps you interpret it critically.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Ask: Who is the target audience? What is the purpose of this message?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Identify persuasive techniques, such as emotional appeals, loaded language, or cherry-picked data.</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Consider what is not being said—are there gaps or omissions in the information?</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Learn about common logical fallacies (e.g., straw man, false dilemma) to spot flawed arguments. </a:t>
            </a:r>
            <a:endParaRPr b="0" lang="en-GB" sz="1800" spc="-1" strike="noStrike">
              <a:solidFill>
                <a:srgbClr val="000000"/>
              </a:solidFill>
              <a:latin typeface="Arial"/>
            </a:endParaRPr>
          </a:p>
        </p:txBody>
      </p:sp>
      <p:pic>
        <p:nvPicPr>
          <p:cNvPr id="208" name="" descr=""/>
          <p:cNvPicPr/>
          <p:nvPr/>
        </p:nvPicPr>
        <p:blipFill>
          <a:blip r:embed="rId1"/>
          <a:stretch/>
        </p:blipFill>
        <p:spPr>
          <a:xfrm>
            <a:off x="8820000" y="5171040"/>
            <a:ext cx="1167480" cy="407160"/>
          </a:xfrm>
          <a:prstGeom prst="rect">
            <a:avLst/>
          </a:prstGeom>
          <a:ln w="0">
            <a:noFill/>
          </a:ln>
        </p:spPr>
      </p:pic>
      <p:sp>
        <p:nvSpPr>
          <p:cNvPr id="209"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58680" cy="9334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4. Recognise Bias and Perspective</a:t>
            </a:r>
            <a:endParaRPr b="0" lang="en-GB" sz="4400" spc="-1" strike="noStrike">
              <a:solidFill>
                <a:srgbClr val="000000"/>
              </a:solidFill>
              <a:latin typeface="Arial"/>
            </a:endParaRPr>
          </a:p>
        </p:txBody>
      </p:sp>
      <p:sp>
        <p:nvSpPr>
          <p:cNvPr id="211" name="PlaceHolder 2"/>
          <p:cNvSpPr>
            <a:spLocks noGrp="1"/>
          </p:cNvSpPr>
          <p:nvPr>
            <p:ph/>
          </p:nvPr>
        </p:nvSpPr>
        <p:spPr>
          <a:xfrm>
            <a:off x="504000" y="1326600"/>
            <a:ext cx="9061200" cy="3277800"/>
          </a:xfrm>
          <a:prstGeom prst="rect">
            <a:avLst/>
          </a:prstGeom>
          <a:noFill/>
          <a:ln w="0">
            <a:noFill/>
          </a:ln>
        </p:spPr>
        <p:txBody>
          <a:bodyPr lIns="0" rIns="0" tIns="0" bIns="0" anchor="t">
            <a:normAutofit fontScale="98333" lnSpcReduction="10000"/>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All media content reflects some level of bias or perspective. Recognising this helps you interpret information more objectively.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Compare how different outlets cover the same story.</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Be aware of your own biases and how they might influence your interpretation.</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Look for diverse perspectives, especially on controversial topics.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such as </a:t>
            </a:r>
            <a:r>
              <a:rPr b="0" lang="en-GB" sz="1800" spc="-1" strike="noStrike" u="sng">
                <a:solidFill>
                  <a:srgbClr val="0000ee"/>
                </a:solidFill>
                <a:uFillTx/>
                <a:latin typeface="Arial"/>
                <a:hlinkClick r:id="rId1"/>
              </a:rPr>
              <a:t>AllSides</a:t>
            </a:r>
            <a:r>
              <a:rPr b="0" lang="en-GB" sz="1800" spc="-1" strike="noStrike">
                <a:solidFill>
                  <a:srgbClr val="000000"/>
                </a:solidFill>
                <a:latin typeface="Arial"/>
              </a:rPr>
              <a:t> to shows bias ratings for news outlets or stories or help you understand persuasive techniques used in specific ads to influence buyers. Follow a range of news sources with different political leanings to get a balanced view.</a:t>
            </a:r>
            <a:endParaRPr b="0" lang="en-GB" sz="1800" spc="-1" strike="noStrike">
              <a:solidFill>
                <a:srgbClr val="000000"/>
              </a:solidFill>
              <a:latin typeface="Arial"/>
            </a:endParaRPr>
          </a:p>
        </p:txBody>
      </p:sp>
      <p:pic>
        <p:nvPicPr>
          <p:cNvPr id="212" name="" descr=""/>
          <p:cNvPicPr/>
          <p:nvPr/>
        </p:nvPicPr>
        <p:blipFill>
          <a:blip r:embed="rId2"/>
          <a:stretch/>
        </p:blipFill>
        <p:spPr>
          <a:xfrm>
            <a:off x="8820000" y="5171040"/>
            <a:ext cx="1167480" cy="407160"/>
          </a:xfrm>
          <a:prstGeom prst="rect">
            <a:avLst/>
          </a:prstGeom>
          <a:ln w="0">
            <a:noFill/>
          </a:ln>
        </p:spPr>
      </p:pic>
      <p:sp>
        <p:nvSpPr>
          <p:cNvPr id="213" name=""/>
          <p:cNvSpPr/>
          <p:nvPr/>
        </p:nvSpPr>
        <p:spPr>
          <a:xfrm>
            <a:off x="7424640" y="5364360"/>
            <a:ext cx="139356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200" spc="-1" strike="noStrike" u="sng">
                <a:solidFill>
                  <a:srgbClr val="0000ff"/>
                </a:solidFill>
                <a:uFillTx/>
                <a:latin typeface="Arial"/>
                <a:ea typeface="DejaVu Sans"/>
              </a:rPr>
              <a:t>https://shakeri.eu</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3049</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2025-02-12T17:02:10Z</dcterms:created>
  <dc:creator/>
  <dc:description/>
  <dc:language>en-GB</dc:language>
  <cp:lastModifiedBy/>
  <cp:lastPrinted>2025-03-27T09:19:26Z</cp:lastPrinted>
  <dcterms:modified xsi:type="dcterms:W3CDTF">2025-03-27T10:23:44Z</dcterms:modified>
  <cp:revision>453</cp:revision>
  <dc:subject/>
  <dc:title/>
</cp:coreProperties>
</file>

<file path=docProps/custom.xml><?xml version="1.0" encoding="utf-8"?>
<Properties xmlns="http://schemas.openxmlformats.org/officeDocument/2006/custom-properties" xmlns:vt="http://schemas.openxmlformats.org/officeDocument/2006/docPropsVTypes"/>
</file>